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57" r:id="rId5"/>
    <p:sldId id="263" r:id="rId6"/>
    <p:sldId id="262" r:id="rId7"/>
    <p:sldId id="270" r:id="rId8"/>
    <p:sldId id="265" r:id="rId9"/>
    <p:sldId id="272" r:id="rId10"/>
    <p:sldId id="273" r:id="rId11"/>
    <p:sldId id="268" r:id="rId12"/>
    <p:sldId id="264" r:id="rId13"/>
    <p:sldId id="266" r:id="rId14"/>
    <p:sldId id="271" r:id="rId15"/>
    <p:sldId id="258" r:id="rId16"/>
  </p:sldIdLst>
  <p:sldSz cx="12192000" cy="6858000"/>
  <p:notesSz cx="6858000" cy="9144000"/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53" autoAdjust="0"/>
    <p:restoredTop sz="95878"/>
  </p:normalViewPr>
  <p:slideViewPr>
    <p:cSldViewPr snapToGrid="0" snapToObjects="1">
      <p:cViewPr varScale="1">
        <p:scale>
          <a:sx n="73" d="100"/>
          <a:sy n="73" d="100"/>
        </p:scale>
        <p:origin x="7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1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 «Вовлеченность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в совместную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деятельность» в сравнении за 2 года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0885174589458234"/>
          <c:y val="5.574912891986062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1" u="none" strike="noStrike" kern="1200" spc="0" baseline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2388012402824947"/>
          <c:y val="0.26242653351216733"/>
          <c:w val="0.84838110411828427"/>
          <c:h val="0.412590790726816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Совместные проекты</c:v>
                </c:pt>
                <c:pt idx="1">
                  <c:v>Совместные праздники</c:v>
                </c:pt>
                <c:pt idx="2">
                  <c:v>Собрания-встречи</c:v>
                </c:pt>
                <c:pt idx="3">
                  <c:v>Дистанционные занятия</c:v>
                </c:pt>
                <c:pt idx="4">
                  <c:v>Другое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41.09</c:v>
                </c:pt>
                <c:pt idx="1">
                  <c:v>19.170000000000002</c:v>
                </c:pt>
                <c:pt idx="2">
                  <c:v>38.35</c:v>
                </c:pt>
                <c:pt idx="3">
                  <c:v>36.979999999999997</c:v>
                </c:pt>
                <c:pt idx="4">
                  <c:v>20.54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F4-4930-B107-CDA645E0546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Совместные проекты</c:v>
                </c:pt>
                <c:pt idx="1">
                  <c:v>Совместные праздники</c:v>
                </c:pt>
                <c:pt idx="2">
                  <c:v>Собрания-встречи</c:v>
                </c:pt>
                <c:pt idx="3">
                  <c:v>Дистанционные занятия</c:v>
                </c:pt>
                <c:pt idx="4">
                  <c:v>Другое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53.03</c:v>
                </c:pt>
                <c:pt idx="1">
                  <c:v>24.24</c:v>
                </c:pt>
                <c:pt idx="2">
                  <c:v>71.209999999999994</c:v>
                </c:pt>
                <c:pt idx="3">
                  <c:v>19.690000000000001</c:v>
                </c:pt>
                <c:pt idx="4">
                  <c:v>31.81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F4-4930-B107-CDA645E054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9867008"/>
        <c:axId val="409867992"/>
      </c:barChart>
      <c:catAx>
        <c:axId val="409867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9867992"/>
        <c:crosses val="autoZero"/>
        <c:auto val="1"/>
        <c:lblAlgn val="ctr"/>
        <c:lblOffset val="100"/>
        <c:noMultiLvlLbl val="0"/>
      </c:catAx>
      <c:valAx>
        <c:axId val="409867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9867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63216124943212"/>
          <c:y val="0.80755735355674052"/>
          <c:w val="0.23512312281783029"/>
          <c:h val="0.192442646443259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88B03-B195-2C48-9E0B-9160E88DC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9543AF-5566-9D41-A154-583C984594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4180C-FBD6-AE42-B288-249A8B470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2790-2C9D-8547-AB59-B476573775AA}" type="datetimeFigureOut">
              <a:rPr lang="en-UA" smtClean="0"/>
              <a:t>10/30/2022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3657E-3341-EB48-94AB-B2BE6229D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063EE-7025-4948-BB20-22BB0E206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F091-8AE4-4E4C-AE6D-7839B1A51F7D}" type="slidenum">
              <a:rPr lang="en-UA" smtClean="0"/>
              <a:t>‹#›</a:t>
            </a:fld>
            <a:endParaRPr lang="en-UA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8264C9-78DE-C04B-B34A-FBD163CBD0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7581229 w 12192000"/>
              <a:gd name="connsiteY5" fmla="*/ 1916519 h 6858000"/>
              <a:gd name="connsiteX6" fmla="*/ 7316085 w 12192000"/>
              <a:gd name="connsiteY6" fmla="*/ 4751519 h 6858000"/>
              <a:gd name="connsiteX7" fmla="*/ 10128036 w 12192000"/>
              <a:gd name="connsiteY7" fmla="*/ 5014508 h 6858000"/>
              <a:gd name="connsiteX8" fmla="*/ 10393181 w 12192000"/>
              <a:gd name="connsiteY8" fmla="*/ 2179507 h 6858000"/>
              <a:gd name="connsiteX9" fmla="*/ 7581229 w 12192000"/>
              <a:gd name="connsiteY9" fmla="*/ 19165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7581229" y="1916519"/>
                </a:moveTo>
                <a:lnTo>
                  <a:pt x="7316085" y="4751519"/>
                </a:lnTo>
                <a:lnTo>
                  <a:pt x="10128036" y="5014508"/>
                </a:lnTo>
                <a:lnTo>
                  <a:pt x="10393181" y="2179507"/>
                </a:lnTo>
                <a:lnTo>
                  <a:pt x="7581229" y="191651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12894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B2175-34F0-F647-A5F4-81B871A43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2E336-3715-8E4C-8AB5-600B27C13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A0028-72E6-5544-8146-B8753743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2790-2C9D-8547-AB59-B476573775AA}" type="datetimeFigureOut">
              <a:rPr lang="en-UA" smtClean="0"/>
              <a:t>10/30/2022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B9136-DE15-AC4F-88FF-1C1866B73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32202-32F9-754F-A17C-67057CB10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F091-8AE4-4E4C-AE6D-7839B1A51F7D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479009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26E91D-2B7E-2446-973C-29FC6DE29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090F5-9E09-B445-9F77-B5E89AD6F0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38B32-AFAC-D042-857C-F61745681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2790-2C9D-8547-AB59-B476573775AA}" type="datetimeFigureOut">
              <a:rPr lang="en-UA" smtClean="0"/>
              <a:t>10/30/2022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9C80B-AA95-E048-8A7C-D4EE6B129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A661E-02AD-9F4E-8A08-2FC9842CE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F091-8AE4-4E4C-AE6D-7839B1A51F7D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416376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87744-205D-EE4D-A40D-720388D6C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F3CC5-B696-1F43-9E44-6C82F7002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F49BE-0EFF-7F4D-A812-462FAAB9B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2790-2C9D-8547-AB59-B476573775AA}" type="datetimeFigureOut">
              <a:rPr lang="en-UA" smtClean="0"/>
              <a:t>10/30/2022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08C35-AE71-744A-9006-245E2B14E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E7CDE-118A-6941-B5F2-7872840D9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F091-8AE4-4E4C-AE6D-7839B1A51F7D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93759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9FA6A-E7BF-C544-905F-9B0238A6B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23A68-31E3-5144-BB1F-485C4974E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29A89-4536-E342-8E88-B6155246A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2790-2C9D-8547-AB59-B476573775AA}" type="datetimeFigureOut">
              <a:rPr lang="en-UA" smtClean="0"/>
              <a:t>10/30/2022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D378E-C7EB-0644-AC20-6C75E2DEA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5EED8-3E08-5C49-BAE3-A43EB3AA4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F091-8AE4-4E4C-AE6D-7839B1A51F7D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735646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84F2E-5FE2-D142-A5B6-FB86EDE55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DFC60-667F-BE40-9658-13171FE31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3930A3-BDB4-C148-87B8-0C430D6D7F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24A13-7B6A-5241-9F6A-4A7587FAD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2790-2C9D-8547-AB59-B476573775AA}" type="datetimeFigureOut">
              <a:rPr lang="en-UA" smtClean="0"/>
              <a:t>10/30/2022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B6B23D-1E2A-1645-9B0B-AB92E2133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EAB52-F622-E54C-AD53-39FAF64D4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F091-8AE4-4E4C-AE6D-7839B1A51F7D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857118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383E8-4BB2-0B4E-89F6-59BF032E9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41F9A-3054-0041-9323-07B2DC0BD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66EB3-BFEC-FE4E-B089-4B747F150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8488AE-6EA4-B04A-9ADF-E90DECB2A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26E3BE-BF5F-8643-9FDA-281ACAFDED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9333F7-1118-CF4D-B8F0-1E343BB9D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2790-2C9D-8547-AB59-B476573775AA}" type="datetimeFigureOut">
              <a:rPr lang="en-UA" smtClean="0"/>
              <a:t>10/30/2022</a:t>
            </a:fld>
            <a:endParaRPr lang="en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22C40E-A618-0541-9437-2FB43698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3A425F-F8FC-BE46-B15B-8F172B31C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F091-8AE4-4E4C-AE6D-7839B1A51F7D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168480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20CA8-845B-1143-A164-AA3FA609B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9C4D03-DBAC-5E40-A49F-8A298EAD2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2790-2C9D-8547-AB59-B476573775AA}" type="datetimeFigureOut">
              <a:rPr lang="en-UA" smtClean="0"/>
              <a:t>10/30/2022</a:t>
            </a:fld>
            <a:endParaRPr lang="en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C2E930-7575-1443-9CF4-DE558A6F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E636E2-E156-E44F-81B7-B0CB6752A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F091-8AE4-4E4C-AE6D-7839B1A51F7D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825607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5E7A55-2CC9-E64E-A22F-FA76F4161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2790-2C9D-8547-AB59-B476573775AA}" type="datetimeFigureOut">
              <a:rPr lang="en-UA" smtClean="0"/>
              <a:t>10/30/2022</a:t>
            </a:fld>
            <a:endParaRPr lang="en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9C479A-0934-5248-BD4E-39D40A769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B7A59-23B7-F346-9640-9D14A8A6B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F091-8AE4-4E4C-AE6D-7839B1A51F7D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855578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A9374-EA7C-9F4F-AE72-FD9705EF4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F2870-85B1-7247-890F-7F6ED451F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68210C-A7A6-FE4E-8E46-1294A27CB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F0989C-9B11-C948-B206-84695901C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2790-2C9D-8547-AB59-B476573775AA}" type="datetimeFigureOut">
              <a:rPr lang="en-UA" smtClean="0"/>
              <a:t>10/30/2022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AD8CE0-2E84-F049-BF09-0CAEBB9B7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6D3E5-C0B3-8048-A52F-3EB40A5C6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F091-8AE4-4E4C-AE6D-7839B1A51F7D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935683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6BFC5-3EF5-AD41-89B9-656FE3E8A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002C6E-BBB8-1046-AFEC-8C2CE71A22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6C615-2A58-0B40-BDB4-B6C3CE0F9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B61A0F-43EE-AA4B-862B-5E235AD6C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2790-2C9D-8547-AB59-B476573775AA}" type="datetimeFigureOut">
              <a:rPr lang="en-UA" smtClean="0"/>
              <a:t>10/30/2022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781B69-6EF9-4E42-8602-648905E42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7159A-E534-0640-86CA-15D4FCD77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F091-8AE4-4E4C-AE6D-7839B1A51F7D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831691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94D062-B374-194E-98AD-11BBEF7A9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CBBCC-BEC6-DC43-9840-CC8BD3B16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F085C-392C-BC4B-9559-A1DF26B110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C2790-2C9D-8547-AB59-B476573775AA}" type="datetimeFigureOut">
              <a:rPr lang="en-UA" smtClean="0"/>
              <a:t>10/30/2022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2FBCE-C8F8-6F4E-AEF0-9670ECD72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4EAD3-DD78-4644-93A2-E257069E8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DF091-8AE4-4E4C-AE6D-7839B1A51F7D}" type="slidenum">
              <a:rPr lang="en-UA" smtClean="0"/>
              <a:t>‹#›</a:t>
            </a:fld>
            <a:endParaRPr lang="en-U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01F6B9-5CFA-9640-B1AB-C9B3DE15394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0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9.png"/><Relationship Id="rId7" Type="http://schemas.microsoft.com/office/2007/relationships/hdphoto" Target="../media/hdphoto5.wdp"/><Relationship Id="rId12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jpeg"/><Relationship Id="rId4" Type="http://schemas.microsoft.com/office/2007/relationships/hdphoto" Target="../media/hdphoto4.wdp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lub203141860" TargetMode="External"/><Relationship Id="rId2" Type="http://schemas.openxmlformats.org/officeDocument/2006/relationships/hyperlink" Target="https://www.youtube.com/watch?v=dUw7rf9xCko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48" b="89773" l="9821" r="92188">
                        <a14:foregroundMark x1="45759" y1="66667" x2="50223" y2="65152"/>
                        <a14:foregroundMark x1="27902" y1="75758" x2="28348" y2="77273"/>
                        <a14:foregroundMark x1="64063" y1="69318" x2="63839" y2="65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3595">
            <a:off x="6765900" y="2160514"/>
            <a:ext cx="4809817" cy="2834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49D49D-EF32-AC4D-B058-8F32C4CD01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269"/>
          <a:stretch/>
        </p:blipFill>
        <p:spPr>
          <a:xfrm>
            <a:off x="5805298" y="0"/>
            <a:ext cx="6307015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7581229 w 12192000"/>
              <a:gd name="connsiteY5" fmla="*/ 1916519 h 6858000"/>
              <a:gd name="connsiteX6" fmla="*/ 7316085 w 12192000"/>
              <a:gd name="connsiteY6" fmla="*/ 4751519 h 6858000"/>
              <a:gd name="connsiteX7" fmla="*/ 10128036 w 12192000"/>
              <a:gd name="connsiteY7" fmla="*/ 5014508 h 6858000"/>
              <a:gd name="connsiteX8" fmla="*/ 10393181 w 12192000"/>
              <a:gd name="connsiteY8" fmla="*/ 2179507 h 6858000"/>
              <a:gd name="connsiteX9" fmla="*/ 7581229 w 12192000"/>
              <a:gd name="connsiteY9" fmla="*/ 19165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7581229" y="1916519"/>
                </a:moveTo>
                <a:lnTo>
                  <a:pt x="7316085" y="4751519"/>
                </a:lnTo>
                <a:lnTo>
                  <a:pt x="10128036" y="5014508"/>
                </a:lnTo>
                <a:lnTo>
                  <a:pt x="10393181" y="2179507"/>
                </a:lnTo>
                <a:lnTo>
                  <a:pt x="7581229" y="1916519"/>
                </a:lnTo>
                <a:close/>
              </a:path>
            </a:pathLst>
          </a:cu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98642" y="217678"/>
            <a:ext cx="11629846" cy="835058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Межрегиональные заочные Педагогические чтения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«ДОШКОЛЬНОЕ ОБРАЗОВАНИЕ: ВЗГЛЯД СОВРЕМЕННОГО ПЕДАГОГА»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835724-F8E7-994E-AABB-5ABC651E3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8287" y="5492339"/>
            <a:ext cx="8776388" cy="922109"/>
          </a:xfr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>
            <a:normAutofit lnSpcReduction="10000"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Шувалова Нина Сергеевна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endParaRPr lang="en-US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автономное общеобразовательное учреждение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Судский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 образования №1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Череповецкий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65E1A6-BF2F-2D41-AB6C-7644F56A60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334" y="1739670"/>
            <a:ext cx="5199835" cy="2215697"/>
          </a:xfrm>
        </p:spPr>
        <p:txBody>
          <a:bodyPr>
            <a:noAutofit/>
          </a:bodyPr>
          <a:lstStyle/>
          <a:p>
            <a:pPr algn="l"/>
            <a:r>
              <a:rPr lang="ru-RU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формы построения партнерских взаимоотношений семьи и </a:t>
            </a:r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дошкольной организации</a:t>
            </a:r>
            <a:endParaRPr lang="en-UA" sz="32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681" y="4410205"/>
            <a:ext cx="1438781" cy="216426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A65E1A6-BF2F-2D41-AB6C-7644F56A60BE}"/>
              </a:ext>
            </a:extLst>
          </p:cNvPr>
          <p:cNvSpPr txBox="1">
            <a:spLocks/>
          </p:cNvSpPr>
          <p:nvPr/>
        </p:nvSpPr>
        <p:spPr>
          <a:xfrm rot="296373">
            <a:off x="7320377" y="3948031"/>
            <a:ext cx="3853186" cy="12549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создание атмосферы сотрудничества</a:t>
            </a:r>
            <a:endParaRPr lang="en-UA" sz="2400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A65E1A6-BF2F-2D41-AB6C-7644F56A60BE}"/>
              </a:ext>
            </a:extLst>
          </p:cNvPr>
          <p:cNvSpPr txBox="1">
            <a:spLocks/>
          </p:cNvSpPr>
          <p:nvPr/>
        </p:nvSpPr>
        <p:spPr>
          <a:xfrm rot="296373">
            <a:off x="7508692" y="1342046"/>
            <a:ext cx="3853186" cy="12549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– партнёры!</a:t>
            </a:r>
            <a:endParaRPr lang="en-UA" sz="3200" b="1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00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152" y="51521"/>
            <a:ext cx="9385333" cy="1325563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по формированию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банка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материалов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 и педагогов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реализована полностью.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25738" t="16027" r="15281" b="5573"/>
          <a:stretch/>
        </p:blipFill>
        <p:spPr>
          <a:xfrm>
            <a:off x="258654" y="1048106"/>
            <a:ext cx="4881846" cy="401244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2693" y="1914694"/>
            <a:ext cx="3007614" cy="300761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337124">
            <a:off x="9910347" y="185610"/>
            <a:ext cx="2071889" cy="10573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</a:t>
            </a:r>
          </a:p>
          <a:p>
            <a:pPr algn="ctr"/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опыта работы</a:t>
            </a: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E449D49D-EF32-AC4D-B058-8F32C4CD01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269"/>
          <a:stretch/>
        </p:blipFill>
        <p:spPr>
          <a:xfrm>
            <a:off x="9485194" y="1"/>
            <a:ext cx="2706806" cy="143033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7581229 w 12192000"/>
              <a:gd name="connsiteY5" fmla="*/ 1916519 h 6858000"/>
              <a:gd name="connsiteX6" fmla="*/ 7316085 w 12192000"/>
              <a:gd name="connsiteY6" fmla="*/ 4751519 h 6858000"/>
              <a:gd name="connsiteX7" fmla="*/ 10128036 w 12192000"/>
              <a:gd name="connsiteY7" fmla="*/ 5014508 h 6858000"/>
              <a:gd name="connsiteX8" fmla="*/ 10393181 w 12192000"/>
              <a:gd name="connsiteY8" fmla="*/ 2179507 h 6858000"/>
              <a:gd name="connsiteX9" fmla="*/ 7581229 w 12192000"/>
              <a:gd name="connsiteY9" fmla="*/ 19165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7581229" y="1916519"/>
                </a:moveTo>
                <a:lnTo>
                  <a:pt x="7316085" y="4751519"/>
                </a:lnTo>
                <a:lnTo>
                  <a:pt x="10128036" y="5014508"/>
                </a:lnTo>
                <a:lnTo>
                  <a:pt x="10393181" y="2179507"/>
                </a:lnTo>
                <a:lnTo>
                  <a:pt x="7581229" y="1916519"/>
                </a:lnTo>
                <a:close/>
              </a:path>
            </a:pathLst>
          </a:custGeom>
        </p:spPr>
      </p:pic>
      <p:pic>
        <p:nvPicPr>
          <p:cNvPr id="14" name="Объект 11"/>
          <p:cNvPicPr>
            <a:picLocks noChangeAspect="1"/>
          </p:cNvPicPr>
          <p:nvPr/>
        </p:nvPicPr>
        <p:blipFill rotWithShape="1">
          <a:blip r:embed="rId5"/>
          <a:srcRect l="25790" t="18586" r="32540" b="12457"/>
          <a:stretch/>
        </p:blipFill>
        <p:spPr>
          <a:xfrm>
            <a:off x="5293819" y="1065122"/>
            <a:ext cx="4191375" cy="401244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13" name="Текст 2"/>
          <p:cNvSpPr>
            <a:spLocks noGrp="1"/>
          </p:cNvSpPr>
          <p:nvPr>
            <p:ph type="body" sz="quarter" idx="3"/>
          </p:nvPr>
        </p:nvSpPr>
        <p:spPr>
          <a:xfrm>
            <a:off x="190417" y="5163617"/>
            <a:ext cx="11912401" cy="161065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материалы </a:t>
            </a:r>
            <a:r>
              <a:rPr lang="ru-RU" sz="18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года по </a:t>
            </a:r>
            <a:r>
              <a:rPr lang="ru-RU" sz="18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взаимодействия педагогов и семей в современных условиях вы найдёте в открытой группе В </a:t>
            </a:r>
            <a:r>
              <a:rPr lang="ru-RU" sz="18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Контакте. </a:t>
            </a:r>
            <a:r>
              <a:rPr lang="ru-RU" sz="1800" i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Сканируйте по </a:t>
            </a:r>
            <a:r>
              <a:rPr lang="en-US" sz="1800" i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QR-</a:t>
            </a:r>
            <a:r>
              <a:rPr lang="ru-RU" sz="1800" i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 и заходите </a:t>
            </a:r>
            <a:r>
              <a:rPr lang="ru-RU" sz="1800" i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i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группу. </a:t>
            </a:r>
            <a:endParaRPr lang="ru-RU" sz="1800" i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850" algn="just"/>
            <a:r>
              <a:rPr lang="ru-RU" sz="18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апреле 2022 года на уровне дошкольной организации мы организовали и провели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разработок «Лучшая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находка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построению партнёрских взаимоотношений семьи и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дошкольной организации». </a:t>
            </a:r>
            <a:r>
              <a:rPr lang="ru-RU" sz="18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банк методических материалов центра образования вновь пополнился новыми разработками сценариев  мероприятий с родителями.</a:t>
            </a:r>
            <a:endParaRPr lang="ru-RU" sz="1800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Объект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4375" y="1444953"/>
            <a:ext cx="2528443" cy="361559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885635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 rot="168146">
            <a:off x="9966197" y="334304"/>
            <a:ext cx="2071889" cy="7728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опыта работы</a:t>
            </a: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E449D49D-EF32-AC4D-B058-8F32C4CD01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69"/>
          <a:stretch/>
        </p:blipFill>
        <p:spPr>
          <a:xfrm>
            <a:off x="9608024" y="17830"/>
            <a:ext cx="2583976" cy="130455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7581229 w 12192000"/>
              <a:gd name="connsiteY5" fmla="*/ 1916519 h 6858000"/>
              <a:gd name="connsiteX6" fmla="*/ 7316085 w 12192000"/>
              <a:gd name="connsiteY6" fmla="*/ 4751519 h 6858000"/>
              <a:gd name="connsiteX7" fmla="*/ 10128036 w 12192000"/>
              <a:gd name="connsiteY7" fmla="*/ 5014508 h 6858000"/>
              <a:gd name="connsiteX8" fmla="*/ 10393181 w 12192000"/>
              <a:gd name="connsiteY8" fmla="*/ 2179507 h 6858000"/>
              <a:gd name="connsiteX9" fmla="*/ 7581229 w 12192000"/>
              <a:gd name="connsiteY9" fmla="*/ 19165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7581229" y="1916519"/>
                </a:moveTo>
                <a:lnTo>
                  <a:pt x="7316085" y="4751519"/>
                </a:lnTo>
                <a:lnTo>
                  <a:pt x="10128036" y="5014508"/>
                </a:lnTo>
                <a:lnTo>
                  <a:pt x="10393181" y="2179507"/>
                </a:lnTo>
                <a:lnTo>
                  <a:pt x="7581229" y="1916519"/>
                </a:lnTo>
                <a:close/>
              </a:path>
            </a:pathLst>
          </a:cu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4508" y="400570"/>
            <a:ext cx="10311939" cy="530225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2020-2021 года мы собрали Чек-лист №1 «Эффективные формы сотрудничества с семьями»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74508" y="1147786"/>
            <a:ext cx="3342598" cy="266882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проектная деятельность </a:t>
            </a:r>
          </a:p>
          <a:p>
            <a:pPr algn="ctr"/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5"/>
          <p:cNvSpPr txBox="1">
            <a:spLocks/>
          </p:cNvSpPr>
          <p:nvPr/>
        </p:nvSpPr>
        <p:spPr>
          <a:xfrm>
            <a:off x="651138" y="4090229"/>
            <a:ext cx="3389337" cy="25084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Выходной день «Мы вместе и это здорово!»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5"/>
          <p:cNvSpPr txBox="1">
            <a:spLocks/>
          </p:cNvSpPr>
          <p:nvPr/>
        </p:nvSpPr>
        <p:spPr>
          <a:xfrm>
            <a:off x="4457213" y="1147785"/>
            <a:ext cx="3342598" cy="26688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</a:t>
            </a:r>
          </a:p>
          <a:p>
            <a:pPr algn="ctr"/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Текст 5"/>
          <p:cNvSpPr txBox="1">
            <a:spLocks/>
          </p:cNvSpPr>
          <p:nvPr/>
        </p:nvSpPr>
        <p:spPr>
          <a:xfrm>
            <a:off x="8239918" y="1147785"/>
            <a:ext cx="3342598" cy="26688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Официальные группы и чаты в мессенджерах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Текст 5"/>
          <p:cNvSpPr txBox="1">
            <a:spLocks/>
          </p:cNvSpPr>
          <p:nvPr/>
        </p:nvSpPr>
        <p:spPr>
          <a:xfrm>
            <a:off x="4457213" y="4090229"/>
            <a:ext cx="3342598" cy="2665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</a:t>
            </a:r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флеш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-моб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Текст 5"/>
          <p:cNvSpPr txBox="1">
            <a:spLocks/>
          </p:cNvSpPr>
          <p:nvPr/>
        </p:nvSpPr>
        <p:spPr>
          <a:xfrm>
            <a:off x="8252433" y="4090229"/>
            <a:ext cx="3443697" cy="2665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QR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-код для передачи информации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2827" t="16563" r="12430" b="26963"/>
          <a:stretch/>
        </p:blipFill>
        <p:spPr>
          <a:xfrm>
            <a:off x="4457208" y="1997418"/>
            <a:ext cx="3342603" cy="18378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11192" t="16836" r="11961" b="17192"/>
          <a:stretch/>
        </p:blipFill>
        <p:spPr>
          <a:xfrm>
            <a:off x="674510" y="4831308"/>
            <a:ext cx="3372224" cy="190553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/>
          <a:srcRect l="37448" t="20662" r="29092" b="42771"/>
          <a:stretch/>
        </p:blipFill>
        <p:spPr>
          <a:xfrm>
            <a:off x="4457208" y="4684933"/>
            <a:ext cx="3342604" cy="194787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/>
          <a:srcRect l="21295" t="9384" r="21749" b="33116"/>
          <a:stretch/>
        </p:blipFill>
        <p:spPr>
          <a:xfrm>
            <a:off x="8252434" y="4866005"/>
            <a:ext cx="3443696" cy="189011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/>
          <a:srcRect l="13322" t="6483" r="13253" b="16464"/>
          <a:stretch/>
        </p:blipFill>
        <p:spPr>
          <a:xfrm>
            <a:off x="674509" y="1954225"/>
            <a:ext cx="3342591" cy="186238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/>
          <a:srcRect l="26027" t="17469" r="15298" b="12909"/>
          <a:stretch/>
        </p:blipFill>
        <p:spPr>
          <a:xfrm>
            <a:off x="8252434" y="1997418"/>
            <a:ext cx="3361811" cy="179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4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 rot="168146">
            <a:off x="9966197" y="334304"/>
            <a:ext cx="2071889" cy="7728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опыта работы</a:t>
            </a: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E449D49D-EF32-AC4D-B058-8F32C4CD01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69"/>
          <a:stretch/>
        </p:blipFill>
        <p:spPr>
          <a:xfrm>
            <a:off x="9235153" y="-43807"/>
            <a:ext cx="2583976" cy="130455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7581229 w 12192000"/>
              <a:gd name="connsiteY5" fmla="*/ 1916519 h 6858000"/>
              <a:gd name="connsiteX6" fmla="*/ 7316085 w 12192000"/>
              <a:gd name="connsiteY6" fmla="*/ 4751519 h 6858000"/>
              <a:gd name="connsiteX7" fmla="*/ 10128036 w 12192000"/>
              <a:gd name="connsiteY7" fmla="*/ 5014508 h 6858000"/>
              <a:gd name="connsiteX8" fmla="*/ 10393181 w 12192000"/>
              <a:gd name="connsiteY8" fmla="*/ 2179507 h 6858000"/>
              <a:gd name="connsiteX9" fmla="*/ 7581229 w 12192000"/>
              <a:gd name="connsiteY9" fmla="*/ 19165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7581229" y="1916519"/>
                </a:moveTo>
                <a:lnTo>
                  <a:pt x="7316085" y="4751519"/>
                </a:lnTo>
                <a:lnTo>
                  <a:pt x="10128036" y="5014508"/>
                </a:lnTo>
                <a:lnTo>
                  <a:pt x="10393181" y="2179507"/>
                </a:lnTo>
                <a:lnTo>
                  <a:pt x="7581229" y="1916519"/>
                </a:lnTo>
                <a:close/>
              </a:path>
            </a:pathLst>
          </a:cu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8727293" cy="53022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2021-2022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мы собрали Чек-лист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«Эффективные формы сотрудничества с семьями»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9308" y="1147786"/>
            <a:ext cx="3757798" cy="250846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</a:t>
            </a:r>
          </a:p>
          <a:p>
            <a:pPr algn="ctr"/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308" y="1993206"/>
            <a:ext cx="3757798" cy="182340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Текст 5"/>
          <p:cNvSpPr txBox="1">
            <a:spLocks/>
          </p:cNvSpPr>
          <p:nvPr/>
        </p:nvSpPr>
        <p:spPr>
          <a:xfrm>
            <a:off x="259308" y="4090229"/>
            <a:ext cx="3781168" cy="25084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Совместное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серии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 фильмов «Учимся вместе»</a:t>
            </a: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l="7866" t="12503" r="8400" b="11152"/>
          <a:stretch/>
        </p:blipFill>
        <p:spPr>
          <a:xfrm>
            <a:off x="839788" y="5096457"/>
            <a:ext cx="2706922" cy="147664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1" name="Текст 5"/>
          <p:cNvSpPr txBox="1">
            <a:spLocks/>
          </p:cNvSpPr>
          <p:nvPr/>
        </p:nvSpPr>
        <p:spPr>
          <a:xfrm>
            <a:off x="4457213" y="1147785"/>
            <a:ext cx="3342598" cy="26688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интересными людьми</a:t>
            </a:r>
          </a:p>
          <a:p>
            <a:pPr algn="ctr"/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Текст 5"/>
          <p:cNvSpPr txBox="1">
            <a:spLocks/>
          </p:cNvSpPr>
          <p:nvPr/>
        </p:nvSpPr>
        <p:spPr>
          <a:xfrm>
            <a:off x="8239918" y="1147785"/>
            <a:ext cx="3342598" cy="26688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практикум</a:t>
            </a:r>
          </a:p>
        </p:txBody>
      </p:sp>
      <p:sp>
        <p:nvSpPr>
          <p:cNvPr id="13" name="Текст 5"/>
          <p:cNvSpPr txBox="1">
            <a:spLocks/>
          </p:cNvSpPr>
          <p:nvPr/>
        </p:nvSpPr>
        <p:spPr>
          <a:xfrm>
            <a:off x="4457213" y="4090229"/>
            <a:ext cx="3342598" cy="2665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театрализация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Текст 5"/>
          <p:cNvSpPr txBox="1">
            <a:spLocks/>
          </p:cNvSpPr>
          <p:nvPr/>
        </p:nvSpPr>
        <p:spPr>
          <a:xfrm>
            <a:off x="8252434" y="4090229"/>
            <a:ext cx="3342598" cy="2665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Семейная творческая мастерская </a:t>
            </a:r>
          </a:p>
          <a:p>
            <a:pPr algn="ctr"/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Объект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37" t="21978" r="5997" b="29004"/>
          <a:stretch/>
        </p:blipFill>
        <p:spPr>
          <a:xfrm rot="10800000">
            <a:off x="4457210" y="1993205"/>
            <a:ext cx="1244494" cy="1823404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7" r="37419"/>
          <a:stretch/>
        </p:blipFill>
        <p:spPr>
          <a:xfrm>
            <a:off x="5701705" y="1993202"/>
            <a:ext cx="1091820" cy="1823405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5" t="18825" r="42574" b="32560"/>
          <a:stretch/>
        </p:blipFill>
        <p:spPr>
          <a:xfrm>
            <a:off x="6823881" y="1993204"/>
            <a:ext cx="955343" cy="1823403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8" name="Рисунок 17" descr="D:\Логопед\Конкурсы и меропр\2021-2022-конк и меропр\2022-03-31-Род собр  ср.гр Обуч грам\фото\NiSfE_HUcOI.jpg"/>
          <p:cNvPicPr/>
          <p:nvPr/>
        </p:nvPicPr>
        <p:blipFill>
          <a:blip r:embed="rId10" cstate="print"/>
          <a:srcRect t="19444" r="4348"/>
          <a:stretch>
            <a:fillRect/>
          </a:stretch>
        </p:blipFill>
        <p:spPr bwMode="auto">
          <a:xfrm>
            <a:off x="8252434" y="1993201"/>
            <a:ext cx="3342598" cy="184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57208" y="4932711"/>
            <a:ext cx="3342603" cy="180413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52434" y="4932711"/>
            <a:ext cx="3330082" cy="182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9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3"/>
          </p:nvPr>
        </p:nvSpPr>
        <p:spPr>
          <a:xfrm>
            <a:off x="696036" y="133788"/>
            <a:ext cx="8911988" cy="1899728"/>
          </a:xfrm>
          <a:noFill/>
        </p:spPr>
        <p:txBody>
          <a:bodyPr>
            <a:noAutofit/>
          </a:bodyPr>
          <a:lstStyle/>
          <a:p>
            <a:pPr indent="450850" algn="just"/>
            <a:r>
              <a:rPr lang="ru-RU" sz="2000" b="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ежегодного онлайн анкетирования «Удовлетворенность </a:t>
            </a:r>
            <a:r>
              <a:rPr lang="ru-RU" sz="2000" b="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образовательными </a:t>
            </a:r>
            <a:r>
              <a:rPr lang="ru-RU" sz="2000" b="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услугами», по показателю </a:t>
            </a:r>
            <a:r>
              <a:rPr lang="en-US" sz="2000" b="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000" b="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2000" b="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Вовлеченность родителей в образовательную деятельность» </a:t>
            </a:r>
            <a:r>
              <a:rPr lang="ru-RU" sz="2000" b="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проследить </a:t>
            </a:r>
            <a:r>
              <a:rPr lang="ru-RU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процента участия родителей</a:t>
            </a:r>
            <a:r>
              <a:rPr lang="ru-RU" sz="2000" b="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разных формах совместной деятельности. </a:t>
            </a:r>
          </a:p>
          <a:p>
            <a:pPr indent="450850" algn="just"/>
            <a:r>
              <a:rPr lang="ru-RU" sz="2000" b="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это </a:t>
            </a:r>
            <a:r>
              <a:rPr lang="ru-RU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доказывает эффективность выстроенной работы по сотрудничеству детского сада и семьи.</a:t>
            </a:r>
            <a:endParaRPr lang="ru-RU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762268956"/>
              </p:ext>
            </p:extLst>
          </p:nvPr>
        </p:nvGraphicFramePr>
        <p:xfrm>
          <a:off x="265681" y="2155514"/>
          <a:ext cx="6298891" cy="4442096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968838">
                  <a:extLst>
                    <a:ext uri="{9D8B030D-6E8A-4147-A177-3AD203B41FA5}">
                      <a16:colId xmlns:a16="http://schemas.microsoft.com/office/drawing/2014/main" val="2911518946"/>
                    </a:ext>
                  </a:extLst>
                </a:gridCol>
                <a:gridCol w="641445">
                  <a:extLst>
                    <a:ext uri="{9D8B030D-6E8A-4147-A177-3AD203B41FA5}">
                      <a16:colId xmlns:a16="http://schemas.microsoft.com/office/drawing/2014/main" val="1198727860"/>
                    </a:ext>
                  </a:extLst>
                </a:gridCol>
                <a:gridCol w="996287">
                  <a:extLst>
                    <a:ext uri="{9D8B030D-6E8A-4147-A177-3AD203B41FA5}">
                      <a16:colId xmlns:a16="http://schemas.microsoft.com/office/drawing/2014/main" val="1182060696"/>
                    </a:ext>
                  </a:extLst>
                </a:gridCol>
                <a:gridCol w="668740">
                  <a:extLst>
                    <a:ext uri="{9D8B030D-6E8A-4147-A177-3AD203B41FA5}">
                      <a16:colId xmlns:a16="http://schemas.microsoft.com/office/drawing/2014/main" val="3293469106"/>
                    </a:ext>
                  </a:extLst>
                </a:gridCol>
                <a:gridCol w="984272">
                  <a:extLst>
                    <a:ext uri="{9D8B030D-6E8A-4147-A177-3AD203B41FA5}">
                      <a16:colId xmlns:a16="http://schemas.microsoft.com/office/drawing/2014/main" val="2672327818"/>
                    </a:ext>
                  </a:extLst>
                </a:gridCol>
                <a:gridCol w="39309">
                  <a:extLst>
                    <a:ext uri="{9D8B030D-6E8A-4147-A177-3AD203B41FA5}">
                      <a16:colId xmlns:a16="http://schemas.microsoft.com/office/drawing/2014/main" val="941696187"/>
                    </a:ext>
                  </a:extLst>
                </a:gridCol>
              </a:tblGrid>
              <a:tr h="343085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ru-RU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ВОВЛЕЧЕННОСТЬ </a:t>
                      </a: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РОДИТЕЛЕЙ В ОБРАЗОВАТЕЛЬНУЮ </a:t>
                      </a:r>
                      <a:r>
                        <a:rPr lang="ru-RU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</a:t>
                      </a: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0110616"/>
                  </a:ext>
                </a:extLst>
              </a:tr>
              <a:tr h="51258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Приняли участие в анкетировании </a:t>
                      </a:r>
                    </a:p>
                  </a:txBody>
                  <a:tcPr marL="6622" marR="6622" marT="6622" marB="0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из 80  семей  Охват - 91,3 %</a:t>
                      </a:r>
                      <a:endParaRPr lang="ru-RU" sz="1800" b="0" i="1" u="none" strike="noStrike" dirty="0">
                        <a:solidFill>
                          <a:srgbClr val="01966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800" b="1" i="1" u="none" strike="noStrike" dirty="0">
                        <a:solidFill>
                          <a:srgbClr val="01966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из 79 семей  Охват - 83,5%</a:t>
                      </a:r>
                      <a:endParaRPr lang="ru-RU" sz="1800" b="0" i="1" u="none" strike="noStrike" dirty="0">
                        <a:solidFill>
                          <a:srgbClr val="01966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800" b="1" i="1" u="none" strike="noStrike" dirty="0">
                        <a:solidFill>
                          <a:srgbClr val="01966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97798626"/>
                  </a:ext>
                </a:extLst>
              </a:tr>
              <a:tr h="17358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каких мероприятиях вы участвовали в течение учебного года? </a:t>
                      </a:r>
                    </a:p>
                  </a:txBody>
                  <a:tcPr marL="6622" marR="6622" marT="6622" marB="0" anchor="b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8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 2021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8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 2022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0063345"/>
                  </a:ext>
                </a:extLst>
              </a:tr>
              <a:tr h="381317">
                <a:tc vMerge="1">
                  <a:txBody>
                    <a:bodyPr/>
                    <a:lstStyle/>
                    <a:p>
                      <a:pPr algn="l" fontAlgn="b"/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человек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человек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64062945"/>
                  </a:ext>
                </a:extLst>
              </a:tr>
              <a:tr h="34308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Совместные</a:t>
                      </a:r>
                      <a:r>
                        <a:rPr lang="ru-RU" sz="18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</a:t>
                      </a:r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роекты с родителями и 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детьми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41,09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ctr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ctr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53,03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ctr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ctr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56402943"/>
                  </a:ext>
                </a:extLst>
              </a:tr>
              <a:tr h="34308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Совместные праздники, досуги, развлечения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19,17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ctr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ctr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24,24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ctr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ctr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4664066"/>
                  </a:ext>
                </a:extLst>
              </a:tr>
              <a:tr h="34308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Родительские </a:t>
                      </a:r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собрания – встречи, мастер-классы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tabLst>
                          <a:tab pos="450850" algn="l"/>
                        </a:tabLst>
                      </a:pPr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38,35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ctr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tabLst>
                          <a:tab pos="450850" algn="l"/>
                        </a:tabLst>
                      </a:pPr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ctr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71,21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ctr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tabLst>
                          <a:tab pos="450850" algn="l"/>
                        </a:tabLst>
                      </a:pPr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ctr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1136484"/>
                  </a:ext>
                </a:extLst>
              </a:tr>
              <a:tr h="17358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Дистанционные занятия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36,98</a:t>
                      </a:r>
                      <a:endParaRPr lang="ru-RU" sz="1800" b="0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ctr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ctr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19,69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ctr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ctr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51193304"/>
                  </a:ext>
                </a:extLst>
              </a:tr>
              <a:tr h="17358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Другое (</a:t>
                      </a:r>
                      <a:r>
                        <a:rPr lang="ru-RU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флеш</a:t>
                      </a:r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-мобы, день самоуправления, акции и т.д.)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20,54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ctr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ctr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31,81</a:t>
                      </a:r>
                      <a:endParaRPr lang="ru-RU" sz="1800" b="0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ctr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ctr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2" marR="6622" marT="6622" marB="0" anchor="b">
                    <a:gradFill flip="none" rotWithShape="1">
                      <a:gsLst>
                        <a:gs pos="0">
                          <a:schemeClr val="accent3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4767825"/>
                  </a:ext>
                </a:extLst>
              </a:tr>
            </a:tbl>
          </a:graphicData>
        </a:graphic>
      </p:graphicFrame>
      <p:graphicFrame>
        <p:nvGraphicFramePr>
          <p:cNvPr id="10" name="Объект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5242334"/>
              </p:ext>
            </p:extLst>
          </p:nvPr>
        </p:nvGraphicFramePr>
        <p:xfrm>
          <a:off x="6775313" y="2306485"/>
          <a:ext cx="5036272" cy="4140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Прямоугольник 14"/>
          <p:cNvSpPr/>
          <p:nvPr/>
        </p:nvSpPr>
        <p:spPr>
          <a:xfrm rot="168146">
            <a:off x="9966197" y="334304"/>
            <a:ext cx="2071889" cy="7728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работы.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E449D49D-EF32-AC4D-B058-8F32C4CD01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69"/>
          <a:stretch/>
        </p:blipFill>
        <p:spPr>
          <a:xfrm>
            <a:off x="9608024" y="0"/>
            <a:ext cx="2583976" cy="132238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7581229 w 12192000"/>
              <a:gd name="connsiteY5" fmla="*/ 1916519 h 6858000"/>
              <a:gd name="connsiteX6" fmla="*/ 7316085 w 12192000"/>
              <a:gd name="connsiteY6" fmla="*/ 4751519 h 6858000"/>
              <a:gd name="connsiteX7" fmla="*/ 10128036 w 12192000"/>
              <a:gd name="connsiteY7" fmla="*/ 5014508 h 6858000"/>
              <a:gd name="connsiteX8" fmla="*/ 10393181 w 12192000"/>
              <a:gd name="connsiteY8" fmla="*/ 2179507 h 6858000"/>
              <a:gd name="connsiteX9" fmla="*/ 7581229 w 12192000"/>
              <a:gd name="connsiteY9" fmla="*/ 19165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7581229" y="1916519"/>
                </a:moveTo>
                <a:lnTo>
                  <a:pt x="7316085" y="4751519"/>
                </a:lnTo>
                <a:lnTo>
                  <a:pt x="10128036" y="5014508"/>
                </a:lnTo>
                <a:lnTo>
                  <a:pt x="10393181" y="2179507"/>
                </a:lnTo>
                <a:lnTo>
                  <a:pt x="7581229" y="191651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4148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 rot="168146">
            <a:off x="9966197" y="334304"/>
            <a:ext cx="2071889" cy="7728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 и заключение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833" r="22317" b="83247"/>
          <a:stretch/>
        </p:blipFill>
        <p:spPr>
          <a:xfrm>
            <a:off x="0" y="5304821"/>
            <a:ext cx="9642764" cy="657067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739775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E449D49D-EF32-AC4D-B058-8F32C4CD01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69"/>
          <a:stretch/>
        </p:blipFill>
        <p:spPr>
          <a:xfrm>
            <a:off x="9608024" y="17829"/>
            <a:ext cx="2583976" cy="151408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7581229 w 12192000"/>
              <a:gd name="connsiteY5" fmla="*/ 1916519 h 6858000"/>
              <a:gd name="connsiteX6" fmla="*/ 7316085 w 12192000"/>
              <a:gd name="connsiteY6" fmla="*/ 4751519 h 6858000"/>
              <a:gd name="connsiteX7" fmla="*/ 10128036 w 12192000"/>
              <a:gd name="connsiteY7" fmla="*/ 5014508 h 6858000"/>
              <a:gd name="connsiteX8" fmla="*/ 10393181 w 12192000"/>
              <a:gd name="connsiteY8" fmla="*/ 2179507 h 6858000"/>
              <a:gd name="connsiteX9" fmla="*/ 7581229 w 12192000"/>
              <a:gd name="connsiteY9" fmla="*/ 19165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7581229" y="1916519"/>
                </a:moveTo>
                <a:lnTo>
                  <a:pt x="7316085" y="4751519"/>
                </a:lnTo>
                <a:lnTo>
                  <a:pt x="10128036" y="5014508"/>
                </a:lnTo>
                <a:lnTo>
                  <a:pt x="10393181" y="2179507"/>
                </a:lnTo>
                <a:lnTo>
                  <a:pt x="7581229" y="1916519"/>
                </a:lnTo>
                <a:close/>
              </a:path>
            </a:pathLst>
          </a:custGeom>
        </p:spPr>
      </p:pic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435972" y="1157370"/>
            <a:ext cx="11592259" cy="5522026"/>
          </a:xfrm>
        </p:spPr>
        <p:txBody>
          <a:bodyPr>
            <a:noAutofit/>
          </a:bodyPr>
          <a:lstStyle/>
          <a:p>
            <a:pPr marL="457200" indent="-457200" algn="just">
              <a:buFont typeface="+mj-lt"/>
              <a:buAutoNum type="arabicParenR"/>
              <a:tabLst>
                <a:tab pos="273050" algn="l"/>
              </a:tabLst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создания атмосферы сотрудничества педагогов и семей воспитанников за последние два учебных года в </a:t>
            </a:r>
            <a:r>
              <a:rPr lang="ru-RU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Судском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центре образования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выстроена система работы для активного включения родителей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жизнь детского сада.</a:t>
            </a:r>
          </a:p>
          <a:p>
            <a:pPr marL="457200" indent="-457200" algn="just">
              <a:buFont typeface="+mj-lt"/>
              <a:buAutoNum type="arabicParenR"/>
              <a:tabLst>
                <a:tab pos="273050" algn="l"/>
              </a:tabLst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группы способствовали активизации деятельности и помогли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перепрограммировать педагогов и родителей с установкой на современные формы сотрудничества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построения партнерских взаимоотношений, что доказывает проведение большого количества разнообразных совместных мероприятий.</a:t>
            </a:r>
          </a:p>
          <a:p>
            <a:pPr marL="457200" indent="-457200" algn="just">
              <a:buFont typeface="+mj-lt"/>
              <a:buAutoNum type="arabicParenR"/>
              <a:tabLst>
                <a:tab pos="273050" algn="l"/>
              </a:tabLst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Разработаны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взаимодействия с семьями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по новой форме, что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чётко выделить активные формы вовлечения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семьи в совместную деятельность.</a:t>
            </a:r>
          </a:p>
          <a:p>
            <a:pPr marL="457200" indent="-457200" algn="just">
              <a:buFont typeface="+mj-lt"/>
              <a:buAutoNum type="arabicParenR"/>
              <a:tabLst>
                <a:tab pos="273050" algn="l"/>
              </a:tabLst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высоком уровне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организовано районное методическое объединение, где все педагоги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транслировали свой опыт работы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эффективные подходы к построению работы с родителями.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популярны среди коллег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такие формы, как </a:t>
            </a:r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QR-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код, день самоуправления, совместное создание фильмов, совместные проекты.</a:t>
            </a:r>
          </a:p>
          <a:p>
            <a:pPr marL="457200" indent="-457200" algn="just">
              <a:buFont typeface="+mj-lt"/>
              <a:buAutoNum type="arabicParenR"/>
              <a:tabLst>
                <a:tab pos="273050" algn="l"/>
              </a:tabLst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родителей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показало увеличение показателей удовлетворенности по вовлечению в образовательную деятельность.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интересны для родителей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такие формы, как мастер-классы, собрания - встречи и совместные проекты.</a:t>
            </a:r>
          </a:p>
          <a:p>
            <a:pPr marL="0" indent="355600">
              <a:spcBef>
                <a:spcPts val="0"/>
              </a:spcBef>
              <a:buNone/>
              <a:tabLst>
                <a:tab pos="273050" algn="l"/>
              </a:tabLst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Заключение</a:t>
            </a:r>
          </a:p>
          <a:p>
            <a:pPr marL="1081088" indent="0" algn="just">
              <a:spcBef>
                <a:spcPts val="0"/>
              </a:spcBef>
              <a:buNone/>
              <a:tabLst>
                <a:tab pos="273050" algn="l"/>
              </a:tabLst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 достигнута, поставленные задачи реализованы полностью. В перспективе мы запланируем новые задачи по повышению цифровой грамотности педагогов и родителей в реализации дистанционных занятий по основному и дополнительному образованию. </a:t>
            </a:r>
          </a:p>
          <a:p>
            <a:pPr marL="0" indent="0">
              <a:buNone/>
              <a:tabLst>
                <a:tab pos="273050" algn="l"/>
              </a:tabLst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  <a:tabLst>
                <a:tab pos="273050" algn="l"/>
              </a:tabLst>
            </a:pP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128507" y="2874494"/>
            <a:ext cx="786564" cy="82818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28507" y="1094025"/>
            <a:ext cx="786564" cy="82818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object 47"/>
          <p:cNvGrpSpPr/>
          <p:nvPr/>
        </p:nvGrpSpPr>
        <p:grpSpPr>
          <a:xfrm>
            <a:off x="312361" y="3090362"/>
            <a:ext cx="418784" cy="396448"/>
            <a:chOff x="9725593" y="3860394"/>
            <a:chExt cx="800100" cy="770890"/>
          </a:xfrm>
        </p:grpSpPr>
        <p:sp>
          <p:nvSpPr>
            <p:cNvPr id="21" name="object 48"/>
            <p:cNvSpPr/>
            <p:nvPr/>
          </p:nvSpPr>
          <p:spPr>
            <a:xfrm>
              <a:off x="9725583" y="3860405"/>
              <a:ext cx="800100" cy="770890"/>
            </a:xfrm>
            <a:custGeom>
              <a:avLst/>
              <a:gdLst/>
              <a:ahLst/>
              <a:cxnLst/>
              <a:rect l="l" t="t" r="r" b="b"/>
              <a:pathLst>
                <a:path w="800100" h="770889">
                  <a:moveTo>
                    <a:pt x="215849" y="416013"/>
                  </a:moveTo>
                  <a:lnTo>
                    <a:pt x="212064" y="365379"/>
                  </a:lnTo>
                  <a:lnTo>
                    <a:pt x="203606" y="327431"/>
                  </a:lnTo>
                  <a:lnTo>
                    <a:pt x="191401" y="296329"/>
                  </a:lnTo>
                  <a:lnTo>
                    <a:pt x="191401" y="416013"/>
                  </a:lnTo>
                  <a:lnTo>
                    <a:pt x="190995" y="432181"/>
                  </a:lnTo>
                  <a:lnTo>
                    <a:pt x="185293" y="477393"/>
                  </a:lnTo>
                  <a:lnTo>
                    <a:pt x="173799" y="515785"/>
                  </a:lnTo>
                  <a:lnTo>
                    <a:pt x="152285" y="552754"/>
                  </a:lnTo>
                  <a:lnTo>
                    <a:pt x="118719" y="567880"/>
                  </a:lnTo>
                  <a:lnTo>
                    <a:pt x="114909" y="567093"/>
                  </a:lnTo>
                  <a:lnTo>
                    <a:pt x="82638" y="538048"/>
                  </a:lnTo>
                  <a:lnTo>
                    <a:pt x="64135" y="494347"/>
                  </a:lnTo>
                  <a:lnTo>
                    <a:pt x="54559" y="437134"/>
                  </a:lnTo>
                  <a:lnTo>
                    <a:pt x="53873" y="416026"/>
                  </a:lnTo>
                  <a:lnTo>
                    <a:pt x="54267" y="399846"/>
                  </a:lnTo>
                  <a:lnTo>
                    <a:pt x="59969" y="354647"/>
                  </a:lnTo>
                  <a:lnTo>
                    <a:pt x="71462" y="316255"/>
                  </a:lnTo>
                  <a:lnTo>
                    <a:pt x="92976" y="279285"/>
                  </a:lnTo>
                  <a:lnTo>
                    <a:pt x="116789" y="264172"/>
                  </a:lnTo>
                  <a:lnTo>
                    <a:pt x="126593" y="264172"/>
                  </a:lnTo>
                  <a:lnTo>
                    <a:pt x="162623" y="293979"/>
                  </a:lnTo>
                  <a:lnTo>
                    <a:pt x="181127" y="337680"/>
                  </a:lnTo>
                  <a:lnTo>
                    <a:pt x="190703" y="394893"/>
                  </a:lnTo>
                  <a:lnTo>
                    <a:pt x="191401" y="416013"/>
                  </a:lnTo>
                  <a:lnTo>
                    <a:pt x="191401" y="296329"/>
                  </a:lnTo>
                  <a:lnTo>
                    <a:pt x="187833" y="288747"/>
                  </a:lnTo>
                  <a:lnTo>
                    <a:pt x="177838" y="272859"/>
                  </a:lnTo>
                  <a:lnTo>
                    <a:pt x="172224" y="265734"/>
                  </a:lnTo>
                  <a:lnTo>
                    <a:pt x="170738" y="264160"/>
                  </a:lnTo>
                  <a:lnTo>
                    <a:pt x="166281" y="259397"/>
                  </a:lnTo>
                  <a:lnTo>
                    <a:pt x="130784" y="240360"/>
                  </a:lnTo>
                  <a:lnTo>
                    <a:pt x="122707" y="239737"/>
                  </a:lnTo>
                  <a:lnTo>
                    <a:pt x="115341" y="239737"/>
                  </a:lnTo>
                  <a:lnTo>
                    <a:pt x="77952" y="260400"/>
                  </a:lnTo>
                  <a:lnTo>
                    <a:pt x="53657" y="296100"/>
                  </a:lnTo>
                  <a:lnTo>
                    <a:pt x="35839" y="350621"/>
                  </a:lnTo>
                  <a:lnTo>
                    <a:pt x="30162" y="393293"/>
                  </a:lnTo>
                  <a:lnTo>
                    <a:pt x="29425" y="416013"/>
                  </a:lnTo>
                  <a:lnTo>
                    <a:pt x="29857" y="433412"/>
                  </a:lnTo>
                  <a:lnTo>
                    <a:pt x="36042" y="482384"/>
                  </a:lnTo>
                  <a:lnTo>
                    <a:pt x="48806" y="524992"/>
                  </a:lnTo>
                  <a:lnTo>
                    <a:pt x="67475" y="559269"/>
                  </a:lnTo>
                  <a:lnTo>
                    <a:pt x="99136" y="586943"/>
                  </a:lnTo>
                  <a:lnTo>
                    <a:pt x="122555" y="592302"/>
                  </a:lnTo>
                  <a:lnTo>
                    <a:pt x="129933" y="592302"/>
                  </a:lnTo>
                  <a:lnTo>
                    <a:pt x="167309" y="571639"/>
                  </a:lnTo>
                  <a:lnTo>
                    <a:pt x="191604" y="535940"/>
                  </a:lnTo>
                  <a:lnTo>
                    <a:pt x="209423" y="481418"/>
                  </a:lnTo>
                  <a:lnTo>
                    <a:pt x="215099" y="438746"/>
                  </a:lnTo>
                  <a:lnTo>
                    <a:pt x="215849" y="416013"/>
                  </a:lnTo>
                  <a:close/>
                </a:path>
                <a:path w="800100" h="770889">
                  <a:moveTo>
                    <a:pt x="800074" y="64947"/>
                  </a:moveTo>
                  <a:lnTo>
                    <a:pt x="799858" y="64046"/>
                  </a:lnTo>
                  <a:lnTo>
                    <a:pt x="799858" y="24409"/>
                  </a:lnTo>
                  <a:lnTo>
                    <a:pt x="799858" y="8991"/>
                  </a:lnTo>
                  <a:lnTo>
                    <a:pt x="798550" y="5842"/>
                  </a:lnTo>
                  <a:lnTo>
                    <a:pt x="794004" y="1295"/>
                  </a:lnTo>
                  <a:lnTo>
                    <a:pt x="793737" y="1193"/>
                  </a:lnTo>
                  <a:lnTo>
                    <a:pt x="793737" y="54648"/>
                  </a:lnTo>
                  <a:lnTo>
                    <a:pt x="775411" y="54660"/>
                  </a:lnTo>
                  <a:lnTo>
                    <a:pt x="775411" y="79082"/>
                  </a:lnTo>
                  <a:lnTo>
                    <a:pt x="775398" y="746442"/>
                  </a:lnTo>
                  <a:lnTo>
                    <a:pt x="633044" y="746442"/>
                  </a:lnTo>
                  <a:lnTo>
                    <a:pt x="633044" y="126746"/>
                  </a:lnTo>
                  <a:lnTo>
                    <a:pt x="633044" y="116547"/>
                  </a:lnTo>
                  <a:lnTo>
                    <a:pt x="633158" y="115887"/>
                  </a:lnTo>
                  <a:lnTo>
                    <a:pt x="633209" y="79082"/>
                  </a:lnTo>
                  <a:lnTo>
                    <a:pt x="775398" y="79082"/>
                  </a:lnTo>
                  <a:lnTo>
                    <a:pt x="775398" y="54660"/>
                  </a:lnTo>
                  <a:lnTo>
                    <a:pt x="633222" y="54660"/>
                  </a:lnTo>
                  <a:lnTo>
                    <a:pt x="614565" y="54660"/>
                  </a:lnTo>
                  <a:lnTo>
                    <a:pt x="609092" y="60121"/>
                  </a:lnTo>
                  <a:lnTo>
                    <a:pt x="614565" y="54648"/>
                  </a:lnTo>
                  <a:lnTo>
                    <a:pt x="633222" y="54648"/>
                  </a:lnTo>
                  <a:lnTo>
                    <a:pt x="633222" y="24409"/>
                  </a:lnTo>
                  <a:lnTo>
                    <a:pt x="775398" y="24409"/>
                  </a:lnTo>
                  <a:lnTo>
                    <a:pt x="775398" y="54648"/>
                  </a:lnTo>
                  <a:lnTo>
                    <a:pt x="793737" y="54648"/>
                  </a:lnTo>
                  <a:lnTo>
                    <a:pt x="793737" y="1193"/>
                  </a:lnTo>
                  <a:lnTo>
                    <a:pt x="790854" y="0"/>
                  </a:lnTo>
                  <a:lnTo>
                    <a:pt x="617778" y="0"/>
                  </a:lnTo>
                  <a:lnTo>
                    <a:pt x="614629" y="1295"/>
                  </a:lnTo>
                  <a:lnTo>
                    <a:pt x="610069" y="5842"/>
                  </a:lnTo>
                  <a:lnTo>
                    <a:pt x="608761" y="8991"/>
                  </a:lnTo>
                  <a:lnTo>
                    <a:pt x="608761" y="94221"/>
                  </a:lnTo>
                  <a:lnTo>
                    <a:pt x="608596" y="94221"/>
                  </a:lnTo>
                  <a:lnTo>
                    <a:pt x="608596" y="746442"/>
                  </a:lnTo>
                  <a:lnTo>
                    <a:pt x="466407" y="746442"/>
                  </a:lnTo>
                  <a:lnTo>
                    <a:pt x="466407" y="524662"/>
                  </a:lnTo>
                  <a:lnTo>
                    <a:pt x="608596" y="524662"/>
                  </a:lnTo>
                  <a:lnTo>
                    <a:pt x="608596" y="500545"/>
                  </a:lnTo>
                  <a:lnTo>
                    <a:pt x="466407" y="500545"/>
                  </a:lnTo>
                  <a:lnTo>
                    <a:pt x="466407" y="364731"/>
                  </a:lnTo>
                  <a:lnTo>
                    <a:pt x="608596" y="364731"/>
                  </a:lnTo>
                  <a:lnTo>
                    <a:pt x="608596" y="340614"/>
                  </a:lnTo>
                  <a:lnTo>
                    <a:pt x="466407" y="340614"/>
                  </a:lnTo>
                  <a:lnTo>
                    <a:pt x="466407" y="118643"/>
                  </a:lnTo>
                  <a:lnTo>
                    <a:pt x="608596" y="118643"/>
                  </a:lnTo>
                  <a:lnTo>
                    <a:pt x="608596" y="94221"/>
                  </a:lnTo>
                  <a:lnTo>
                    <a:pt x="450964" y="94221"/>
                  </a:lnTo>
                  <a:lnTo>
                    <a:pt x="447814" y="95529"/>
                  </a:lnTo>
                  <a:lnTo>
                    <a:pt x="443268" y="100076"/>
                  </a:lnTo>
                  <a:lnTo>
                    <a:pt x="441960" y="103225"/>
                  </a:lnTo>
                  <a:lnTo>
                    <a:pt x="441960" y="154736"/>
                  </a:lnTo>
                  <a:lnTo>
                    <a:pt x="441960" y="179158"/>
                  </a:lnTo>
                  <a:lnTo>
                    <a:pt x="441960" y="746442"/>
                  </a:lnTo>
                  <a:lnTo>
                    <a:pt x="245249" y="746442"/>
                  </a:lnTo>
                  <a:lnTo>
                    <a:pt x="233032" y="746442"/>
                  </a:lnTo>
                  <a:lnTo>
                    <a:pt x="233248" y="746429"/>
                  </a:lnTo>
                  <a:lnTo>
                    <a:pt x="245249" y="746429"/>
                  </a:lnTo>
                  <a:lnTo>
                    <a:pt x="245249" y="179158"/>
                  </a:lnTo>
                  <a:lnTo>
                    <a:pt x="441960" y="179158"/>
                  </a:lnTo>
                  <a:lnTo>
                    <a:pt x="441960" y="154736"/>
                  </a:lnTo>
                  <a:lnTo>
                    <a:pt x="245249" y="154736"/>
                  </a:lnTo>
                  <a:lnTo>
                    <a:pt x="245249" y="70167"/>
                  </a:lnTo>
                  <a:lnTo>
                    <a:pt x="243954" y="67030"/>
                  </a:lnTo>
                  <a:lnTo>
                    <a:pt x="239395" y="62484"/>
                  </a:lnTo>
                  <a:lnTo>
                    <a:pt x="236245" y="61175"/>
                  </a:lnTo>
                  <a:lnTo>
                    <a:pt x="233032" y="61175"/>
                  </a:lnTo>
                  <a:lnTo>
                    <a:pt x="220802" y="61175"/>
                  </a:lnTo>
                  <a:lnTo>
                    <a:pt x="220802" y="85598"/>
                  </a:lnTo>
                  <a:lnTo>
                    <a:pt x="220802" y="166255"/>
                  </a:lnTo>
                  <a:lnTo>
                    <a:pt x="220802" y="167640"/>
                  </a:lnTo>
                  <a:lnTo>
                    <a:pt x="220802" y="746442"/>
                  </a:lnTo>
                  <a:lnTo>
                    <a:pt x="24447" y="746442"/>
                  </a:lnTo>
                  <a:lnTo>
                    <a:pt x="24447" y="85598"/>
                  </a:lnTo>
                  <a:lnTo>
                    <a:pt x="220802" y="85598"/>
                  </a:lnTo>
                  <a:lnTo>
                    <a:pt x="220802" y="61175"/>
                  </a:lnTo>
                  <a:lnTo>
                    <a:pt x="9017" y="61175"/>
                  </a:lnTo>
                  <a:lnTo>
                    <a:pt x="5854" y="62484"/>
                  </a:lnTo>
                  <a:lnTo>
                    <a:pt x="1308" y="67030"/>
                  </a:lnTo>
                  <a:lnTo>
                    <a:pt x="0" y="70167"/>
                  </a:lnTo>
                  <a:lnTo>
                    <a:pt x="0" y="761860"/>
                  </a:lnTo>
                  <a:lnTo>
                    <a:pt x="1308" y="764997"/>
                  </a:lnTo>
                  <a:lnTo>
                    <a:pt x="5854" y="769556"/>
                  </a:lnTo>
                  <a:lnTo>
                    <a:pt x="9017" y="770851"/>
                  </a:lnTo>
                  <a:lnTo>
                    <a:pt x="233146" y="770851"/>
                  </a:lnTo>
                  <a:lnTo>
                    <a:pt x="454101" y="770851"/>
                  </a:lnTo>
                  <a:lnTo>
                    <a:pt x="460832" y="770813"/>
                  </a:lnTo>
                  <a:lnTo>
                    <a:pt x="466280" y="765365"/>
                  </a:lnTo>
                  <a:lnTo>
                    <a:pt x="460844" y="770813"/>
                  </a:lnTo>
                  <a:lnTo>
                    <a:pt x="454126" y="770851"/>
                  </a:lnTo>
                  <a:lnTo>
                    <a:pt x="620903" y="770851"/>
                  </a:lnTo>
                  <a:lnTo>
                    <a:pt x="790854" y="770851"/>
                  </a:lnTo>
                  <a:lnTo>
                    <a:pt x="794004" y="769556"/>
                  </a:lnTo>
                  <a:lnTo>
                    <a:pt x="798550" y="765009"/>
                  </a:lnTo>
                  <a:lnTo>
                    <a:pt x="799858" y="761860"/>
                  </a:lnTo>
                  <a:lnTo>
                    <a:pt x="799858" y="69697"/>
                  </a:lnTo>
                  <a:lnTo>
                    <a:pt x="798576" y="75069"/>
                  </a:lnTo>
                  <a:lnTo>
                    <a:pt x="799858" y="69684"/>
                  </a:lnTo>
                  <a:lnTo>
                    <a:pt x="800061" y="68783"/>
                  </a:lnTo>
                  <a:lnTo>
                    <a:pt x="800074" y="64947"/>
                  </a:lnTo>
                  <a:close/>
                </a:path>
              </a:pathLst>
            </a:custGeom>
            <a:solidFill>
              <a:srgbClr val="3C2E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4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93227" y="4056796"/>
              <a:ext cx="151786" cy="155680"/>
            </a:xfrm>
            <a:prstGeom prst="rect">
              <a:avLst/>
            </a:prstGeom>
          </p:spPr>
        </p:pic>
        <p:pic>
          <p:nvPicPr>
            <p:cNvPr id="23" name="object 5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93227" y="4476016"/>
              <a:ext cx="151786" cy="97681"/>
            </a:xfrm>
            <a:prstGeom prst="rect">
              <a:avLst/>
            </a:prstGeom>
          </p:spPr>
        </p:pic>
        <p:pic>
          <p:nvPicPr>
            <p:cNvPr id="24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59002" y="4476016"/>
              <a:ext cx="141490" cy="97681"/>
            </a:xfrm>
            <a:prstGeom prst="rect">
              <a:avLst/>
            </a:prstGeom>
          </p:spPr>
        </p:pic>
      </p:grpSp>
      <p:sp>
        <p:nvSpPr>
          <p:cNvPr id="28" name="Овал 27"/>
          <p:cNvSpPr/>
          <p:nvPr/>
        </p:nvSpPr>
        <p:spPr>
          <a:xfrm>
            <a:off x="128507" y="2011723"/>
            <a:ext cx="786564" cy="79836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128507" y="3759129"/>
            <a:ext cx="786564" cy="82818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object 64"/>
          <p:cNvGrpSpPr/>
          <p:nvPr/>
        </p:nvGrpSpPr>
        <p:grpSpPr>
          <a:xfrm>
            <a:off x="293870" y="3980512"/>
            <a:ext cx="497424" cy="393187"/>
            <a:chOff x="4068218" y="6749550"/>
            <a:chExt cx="843915" cy="781050"/>
          </a:xfrm>
        </p:grpSpPr>
        <p:pic>
          <p:nvPicPr>
            <p:cNvPr id="26" name="object 6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00418" y="7343120"/>
              <a:ext cx="186388" cy="187391"/>
            </a:xfrm>
            <a:prstGeom prst="rect">
              <a:avLst/>
            </a:prstGeom>
          </p:spPr>
        </p:pic>
        <p:sp>
          <p:nvSpPr>
            <p:cNvPr id="27" name="object 66"/>
            <p:cNvSpPr/>
            <p:nvPr/>
          </p:nvSpPr>
          <p:spPr>
            <a:xfrm>
              <a:off x="4068216" y="6749554"/>
              <a:ext cx="843915" cy="619760"/>
            </a:xfrm>
            <a:custGeom>
              <a:avLst/>
              <a:gdLst/>
              <a:ahLst/>
              <a:cxnLst/>
              <a:rect l="l" t="t" r="r" b="b"/>
              <a:pathLst>
                <a:path w="843914" h="619759">
                  <a:moveTo>
                    <a:pt x="590207" y="605866"/>
                  </a:moveTo>
                  <a:lnTo>
                    <a:pt x="571207" y="570623"/>
                  </a:lnTo>
                  <a:lnTo>
                    <a:pt x="538378" y="533666"/>
                  </a:lnTo>
                  <a:lnTo>
                    <a:pt x="496633" y="506920"/>
                  </a:lnTo>
                  <a:lnTo>
                    <a:pt x="448056" y="492518"/>
                  </a:lnTo>
                  <a:lnTo>
                    <a:pt x="421919" y="490613"/>
                  </a:lnTo>
                  <a:lnTo>
                    <a:pt x="395681" y="492518"/>
                  </a:lnTo>
                  <a:lnTo>
                    <a:pt x="346989" y="507009"/>
                  </a:lnTo>
                  <a:lnTo>
                    <a:pt x="305155" y="533895"/>
                  </a:lnTo>
                  <a:lnTo>
                    <a:pt x="272326" y="571042"/>
                  </a:lnTo>
                  <a:lnTo>
                    <a:pt x="253390" y="606412"/>
                  </a:lnTo>
                  <a:lnTo>
                    <a:pt x="280466" y="619569"/>
                  </a:lnTo>
                  <a:lnTo>
                    <a:pt x="287020" y="605967"/>
                  </a:lnTo>
                  <a:lnTo>
                    <a:pt x="297319" y="587844"/>
                  </a:lnTo>
                  <a:lnTo>
                    <a:pt x="324688" y="556895"/>
                  </a:lnTo>
                  <a:lnTo>
                    <a:pt x="359524" y="534492"/>
                  </a:lnTo>
                  <a:lnTo>
                    <a:pt x="400037" y="522452"/>
                  </a:lnTo>
                  <a:lnTo>
                    <a:pt x="421894" y="520865"/>
                  </a:lnTo>
                  <a:lnTo>
                    <a:pt x="443699" y="522439"/>
                  </a:lnTo>
                  <a:lnTo>
                    <a:pt x="484111" y="534416"/>
                  </a:lnTo>
                  <a:lnTo>
                    <a:pt x="518896" y="556704"/>
                  </a:lnTo>
                  <a:lnTo>
                    <a:pt x="546252" y="587502"/>
                  </a:lnTo>
                  <a:lnTo>
                    <a:pt x="563181" y="619112"/>
                  </a:lnTo>
                  <a:lnTo>
                    <a:pt x="590207" y="605866"/>
                  </a:lnTo>
                  <a:close/>
                </a:path>
                <a:path w="843914" h="619759">
                  <a:moveTo>
                    <a:pt x="649401" y="500811"/>
                  </a:moveTo>
                  <a:lnTo>
                    <a:pt x="620814" y="464172"/>
                  </a:lnTo>
                  <a:lnTo>
                    <a:pt x="573608" y="423075"/>
                  </a:lnTo>
                  <a:lnTo>
                    <a:pt x="517728" y="393750"/>
                  </a:lnTo>
                  <a:lnTo>
                    <a:pt x="455129" y="378180"/>
                  </a:lnTo>
                  <a:lnTo>
                    <a:pt x="421944" y="376135"/>
                  </a:lnTo>
                  <a:lnTo>
                    <a:pt x="388620" y="378180"/>
                  </a:lnTo>
                  <a:lnTo>
                    <a:pt x="325894" y="393827"/>
                  </a:lnTo>
                  <a:lnTo>
                    <a:pt x="269951" y="423265"/>
                  </a:lnTo>
                  <a:lnTo>
                    <a:pt x="222719" y="464527"/>
                  </a:lnTo>
                  <a:lnTo>
                    <a:pt x="194170" y="501281"/>
                  </a:lnTo>
                  <a:lnTo>
                    <a:pt x="218579" y="518947"/>
                  </a:lnTo>
                  <a:lnTo>
                    <a:pt x="227368" y="506679"/>
                  </a:lnTo>
                  <a:lnTo>
                    <a:pt x="244932" y="484911"/>
                  </a:lnTo>
                  <a:lnTo>
                    <a:pt x="286931" y="448221"/>
                  </a:lnTo>
                  <a:lnTo>
                    <a:pt x="336613" y="422084"/>
                  </a:lnTo>
                  <a:lnTo>
                    <a:pt x="392303" y="408190"/>
                  </a:lnTo>
                  <a:lnTo>
                    <a:pt x="421906" y="406374"/>
                  </a:lnTo>
                  <a:lnTo>
                    <a:pt x="451434" y="408178"/>
                  </a:lnTo>
                  <a:lnTo>
                    <a:pt x="507034" y="422021"/>
                  </a:lnTo>
                  <a:lnTo>
                    <a:pt x="556666" y="448056"/>
                  </a:lnTo>
                  <a:lnTo>
                    <a:pt x="598639" y="484606"/>
                  </a:lnTo>
                  <a:lnTo>
                    <a:pt x="625030" y="518528"/>
                  </a:lnTo>
                  <a:lnTo>
                    <a:pt x="649401" y="500811"/>
                  </a:lnTo>
                  <a:close/>
                </a:path>
                <a:path w="843914" h="619759">
                  <a:moveTo>
                    <a:pt x="712787" y="387388"/>
                  </a:moveTo>
                  <a:lnTo>
                    <a:pt x="664044" y="343166"/>
                  </a:lnTo>
                  <a:lnTo>
                    <a:pt x="621868" y="314655"/>
                  </a:lnTo>
                  <a:lnTo>
                    <a:pt x="576097" y="291642"/>
                  </a:lnTo>
                  <a:lnTo>
                    <a:pt x="527202" y="274624"/>
                  </a:lnTo>
                  <a:lnTo>
                    <a:pt x="475653" y="264071"/>
                  </a:lnTo>
                  <a:lnTo>
                    <a:pt x="421932" y="260451"/>
                  </a:lnTo>
                  <a:lnTo>
                    <a:pt x="368096" y="264083"/>
                  </a:lnTo>
                  <a:lnTo>
                    <a:pt x="316484" y="274675"/>
                  </a:lnTo>
                  <a:lnTo>
                    <a:pt x="267512" y="291744"/>
                  </a:lnTo>
                  <a:lnTo>
                    <a:pt x="221678" y="314820"/>
                  </a:lnTo>
                  <a:lnTo>
                    <a:pt x="179463" y="343420"/>
                  </a:lnTo>
                  <a:lnTo>
                    <a:pt x="141351" y="377075"/>
                  </a:lnTo>
                  <a:lnTo>
                    <a:pt x="130708" y="387743"/>
                  </a:lnTo>
                  <a:lnTo>
                    <a:pt x="151942" y="409155"/>
                  </a:lnTo>
                  <a:lnTo>
                    <a:pt x="162598" y="398475"/>
                  </a:lnTo>
                  <a:lnTo>
                    <a:pt x="197853" y="367360"/>
                  </a:lnTo>
                  <a:lnTo>
                    <a:pt x="236855" y="340918"/>
                  </a:lnTo>
                  <a:lnTo>
                    <a:pt x="279196" y="319595"/>
                  </a:lnTo>
                  <a:lnTo>
                    <a:pt x="324434" y="303822"/>
                  </a:lnTo>
                  <a:lnTo>
                    <a:pt x="372148" y="294043"/>
                  </a:lnTo>
                  <a:lnTo>
                    <a:pt x="421894" y="290677"/>
                  </a:lnTo>
                  <a:lnTo>
                    <a:pt x="471589" y="294030"/>
                  </a:lnTo>
                  <a:lnTo>
                    <a:pt x="519239" y="303784"/>
                  </a:lnTo>
                  <a:lnTo>
                    <a:pt x="564426" y="319506"/>
                  </a:lnTo>
                  <a:lnTo>
                    <a:pt x="606704" y="340753"/>
                  </a:lnTo>
                  <a:lnTo>
                    <a:pt x="645680" y="367118"/>
                  </a:lnTo>
                  <a:lnTo>
                    <a:pt x="680910" y="398157"/>
                  </a:lnTo>
                  <a:lnTo>
                    <a:pt x="691565" y="408825"/>
                  </a:lnTo>
                  <a:lnTo>
                    <a:pt x="712787" y="387388"/>
                  </a:lnTo>
                  <a:close/>
                </a:path>
                <a:path w="843914" h="619759">
                  <a:moveTo>
                    <a:pt x="776820" y="274294"/>
                  </a:moveTo>
                  <a:lnTo>
                    <a:pt x="729640" y="235889"/>
                  </a:lnTo>
                  <a:lnTo>
                    <a:pt x="691400" y="210540"/>
                  </a:lnTo>
                  <a:lnTo>
                    <a:pt x="650913" y="188544"/>
                  </a:lnTo>
                  <a:lnTo>
                    <a:pt x="608393" y="170103"/>
                  </a:lnTo>
                  <a:lnTo>
                    <a:pt x="564032" y="155422"/>
                  </a:lnTo>
                  <a:lnTo>
                    <a:pt x="518033" y="144691"/>
                  </a:lnTo>
                  <a:lnTo>
                    <a:pt x="470598" y="138099"/>
                  </a:lnTo>
                  <a:lnTo>
                    <a:pt x="421932" y="135864"/>
                  </a:lnTo>
                  <a:lnTo>
                    <a:pt x="373164" y="138099"/>
                  </a:lnTo>
                  <a:lnTo>
                    <a:pt x="325666" y="144703"/>
                  </a:lnTo>
                  <a:lnTo>
                    <a:pt x="279615" y="155460"/>
                  </a:lnTo>
                  <a:lnTo>
                    <a:pt x="235216" y="170180"/>
                  </a:lnTo>
                  <a:lnTo>
                    <a:pt x="192659" y="188671"/>
                  </a:lnTo>
                  <a:lnTo>
                    <a:pt x="152133" y="210718"/>
                  </a:lnTo>
                  <a:lnTo>
                    <a:pt x="113868" y="236131"/>
                  </a:lnTo>
                  <a:lnTo>
                    <a:pt x="78041" y="264706"/>
                  </a:lnTo>
                  <a:lnTo>
                    <a:pt x="66662" y="274612"/>
                  </a:lnTo>
                  <a:lnTo>
                    <a:pt x="86360" y="297472"/>
                  </a:lnTo>
                  <a:lnTo>
                    <a:pt x="97726" y="287566"/>
                  </a:lnTo>
                  <a:lnTo>
                    <a:pt x="136537" y="256997"/>
                  </a:lnTo>
                  <a:lnTo>
                    <a:pt x="178308" y="230378"/>
                  </a:lnTo>
                  <a:lnTo>
                    <a:pt x="222745" y="207975"/>
                  </a:lnTo>
                  <a:lnTo>
                    <a:pt x="269608" y="190068"/>
                  </a:lnTo>
                  <a:lnTo>
                    <a:pt x="318592" y="176936"/>
                  </a:lnTo>
                  <a:lnTo>
                    <a:pt x="369455" y="168859"/>
                  </a:lnTo>
                  <a:lnTo>
                    <a:pt x="421894" y="166090"/>
                  </a:lnTo>
                  <a:lnTo>
                    <a:pt x="474281" y="168846"/>
                  </a:lnTo>
                  <a:lnTo>
                    <a:pt x="525081" y="176911"/>
                  </a:lnTo>
                  <a:lnTo>
                    <a:pt x="574027" y="190017"/>
                  </a:lnTo>
                  <a:lnTo>
                    <a:pt x="620839" y="207873"/>
                  </a:lnTo>
                  <a:lnTo>
                    <a:pt x="665238" y="230225"/>
                  </a:lnTo>
                  <a:lnTo>
                    <a:pt x="706983" y="256781"/>
                  </a:lnTo>
                  <a:lnTo>
                    <a:pt x="745782" y="287274"/>
                  </a:lnTo>
                  <a:lnTo>
                    <a:pt x="757148" y="297154"/>
                  </a:lnTo>
                  <a:lnTo>
                    <a:pt x="776820" y="274294"/>
                  </a:lnTo>
                  <a:close/>
                </a:path>
                <a:path w="843914" h="619759">
                  <a:moveTo>
                    <a:pt x="843483" y="157657"/>
                  </a:moveTo>
                  <a:lnTo>
                    <a:pt x="793635" y="118618"/>
                  </a:lnTo>
                  <a:lnTo>
                    <a:pt x="753198" y="92075"/>
                  </a:lnTo>
                  <a:lnTo>
                    <a:pt x="710717" y="68580"/>
                  </a:lnTo>
                  <a:lnTo>
                    <a:pt x="666369" y="48272"/>
                  </a:lnTo>
                  <a:lnTo>
                    <a:pt x="620306" y="31305"/>
                  </a:lnTo>
                  <a:lnTo>
                    <a:pt x="572668" y="17843"/>
                  </a:lnTo>
                  <a:lnTo>
                    <a:pt x="523621" y="8039"/>
                  </a:lnTo>
                  <a:lnTo>
                    <a:pt x="473329" y="2032"/>
                  </a:lnTo>
                  <a:lnTo>
                    <a:pt x="421932" y="0"/>
                  </a:lnTo>
                  <a:lnTo>
                    <a:pt x="370446" y="2032"/>
                  </a:lnTo>
                  <a:lnTo>
                    <a:pt x="320103" y="8039"/>
                  </a:lnTo>
                  <a:lnTo>
                    <a:pt x="271018" y="17868"/>
                  </a:lnTo>
                  <a:lnTo>
                    <a:pt x="223342" y="31356"/>
                  </a:lnTo>
                  <a:lnTo>
                    <a:pt x="177241" y="48348"/>
                  </a:lnTo>
                  <a:lnTo>
                    <a:pt x="132854" y="68707"/>
                  </a:lnTo>
                  <a:lnTo>
                    <a:pt x="90347" y="92252"/>
                  </a:lnTo>
                  <a:lnTo>
                    <a:pt x="49872" y="118846"/>
                  </a:lnTo>
                  <a:lnTo>
                    <a:pt x="11582" y="148336"/>
                  </a:lnTo>
                  <a:lnTo>
                    <a:pt x="0" y="157975"/>
                  </a:lnTo>
                  <a:lnTo>
                    <a:pt x="19164" y="181279"/>
                  </a:lnTo>
                  <a:lnTo>
                    <a:pt x="30759" y="171640"/>
                  </a:lnTo>
                  <a:lnTo>
                    <a:pt x="67259" y="143522"/>
                  </a:lnTo>
                  <a:lnTo>
                    <a:pt x="105841" y="118173"/>
                  </a:lnTo>
                  <a:lnTo>
                    <a:pt x="146354" y="95719"/>
                  </a:lnTo>
                  <a:lnTo>
                    <a:pt x="188658" y="76314"/>
                  </a:lnTo>
                  <a:lnTo>
                    <a:pt x="232600" y="60121"/>
                  </a:lnTo>
                  <a:lnTo>
                    <a:pt x="278041" y="47269"/>
                  </a:lnTo>
                  <a:lnTo>
                    <a:pt x="324827" y="37909"/>
                  </a:lnTo>
                  <a:lnTo>
                    <a:pt x="372833" y="32181"/>
                  </a:lnTo>
                  <a:lnTo>
                    <a:pt x="421894" y="30238"/>
                  </a:lnTo>
                  <a:lnTo>
                    <a:pt x="470928" y="32181"/>
                  </a:lnTo>
                  <a:lnTo>
                    <a:pt x="518883" y="37896"/>
                  </a:lnTo>
                  <a:lnTo>
                    <a:pt x="565645" y="47244"/>
                  </a:lnTo>
                  <a:lnTo>
                    <a:pt x="611035" y="60071"/>
                  </a:lnTo>
                  <a:lnTo>
                    <a:pt x="654951" y="76238"/>
                  </a:lnTo>
                  <a:lnTo>
                    <a:pt x="697217" y="95592"/>
                  </a:lnTo>
                  <a:lnTo>
                    <a:pt x="737692" y="117995"/>
                  </a:lnTo>
                  <a:lnTo>
                    <a:pt x="776249" y="143294"/>
                  </a:lnTo>
                  <a:lnTo>
                    <a:pt x="812749" y="171348"/>
                  </a:lnTo>
                  <a:lnTo>
                    <a:pt x="824344" y="180975"/>
                  </a:lnTo>
                  <a:lnTo>
                    <a:pt x="843483" y="157657"/>
                  </a:lnTo>
                  <a:close/>
                </a:path>
              </a:pathLst>
            </a:custGeom>
            <a:solidFill>
              <a:srgbClr val="3C2E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Овал 30"/>
          <p:cNvSpPr/>
          <p:nvPr/>
        </p:nvSpPr>
        <p:spPr>
          <a:xfrm>
            <a:off x="128507" y="4650658"/>
            <a:ext cx="786564" cy="82818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object 23"/>
          <p:cNvSpPr/>
          <p:nvPr/>
        </p:nvSpPr>
        <p:spPr>
          <a:xfrm>
            <a:off x="226003" y="1218600"/>
            <a:ext cx="591573" cy="587619"/>
          </a:xfrm>
          <a:custGeom>
            <a:avLst/>
            <a:gdLst/>
            <a:ahLst/>
            <a:cxnLst/>
            <a:rect l="l" t="t" r="r" b="b"/>
            <a:pathLst>
              <a:path w="781050" h="781050">
                <a:moveTo>
                  <a:pt x="136232" y="375996"/>
                </a:moveTo>
                <a:lnTo>
                  <a:pt x="58889" y="375996"/>
                </a:lnTo>
                <a:lnTo>
                  <a:pt x="58889" y="404990"/>
                </a:lnTo>
                <a:lnTo>
                  <a:pt x="136232" y="404990"/>
                </a:lnTo>
                <a:lnTo>
                  <a:pt x="136232" y="375996"/>
                </a:lnTo>
                <a:close/>
              </a:path>
              <a:path w="781050" h="781050">
                <a:moveTo>
                  <a:pt x="220954" y="580529"/>
                </a:moveTo>
                <a:lnTo>
                  <a:pt x="200444" y="560019"/>
                </a:lnTo>
                <a:lnTo>
                  <a:pt x="145757" y="614705"/>
                </a:lnTo>
                <a:lnTo>
                  <a:pt x="166268" y="635215"/>
                </a:lnTo>
                <a:lnTo>
                  <a:pt x="220954" y="580529"/>
                </a:lnTo>
                <a:close/>
              </a:path>
              <a:path w="781050" h="781050">
                <a:moveTo>
                  <a:pt x="220954" y="200444"/>
                </a:moveTo>
                <a:lnTo>
                  <a:pt x="166268" y="145757"/>
                </a:lnTo>
                <a:lnTo>
                  <a:pt x="145757" y="166268"/>
                </a:lnTo>
                <a:lnTo>
                  <a:pt x="200444" y="220954"/>
                </a:lnTo>
                <a:lnTo>
                  <a:pt x="220954" y="200444"/>
                </a:lnTo>
                <a:close/>
              </a:path>
              <a:path w="781050" h="781050">
                <a:moveTo>
                  <a:pt x="404990" y="644753"/>
                </a:moveTo>
                <a:lnTo>
                  <a:pt x="375996" y="644753"/>
                </a:lnTo>
                <a:lnTo>
                  <a:pt x="375996" y="722083"/>
                </a:lnTo>
                <a:lnTo>
                  <a:pt x="404990" y="722083"/>
                </a:lnTo>
                <a:lnTo>
                  <a:pt x="404990" y="644753"/>
                </a:lnTo>
                <a:close/>
              </a:path>
              <a:path w="781050" h="781050">
                <a:moveTo>
                  <a:pt x="609447" y="375869"/>
                </a:moveTo>
                <a:lnTo>
                  <a:pt x="455396" y="375869"/>
                </a:lnTo>
                <a:lnTo>
                  <a:pt x="455396" y="380949"/>
                </a:lnTo>
                <a:lnTo>
                  <a:pt x="455396" y="383476"/>
                </a:lnTo>
                <a:lnTo>
                  <a:pt x="455396" y="397522"/>
                </a:lnTo>
                <a:lnTo>
                  <a:pt x="455396" y="399999"/>
                </a:lnTo>
                <a:lnTo>
                  <a:pt x="455091" y="399999"/>
                </a:lnTo>
                <a:lnTo>
                  <a:pt x="455396" y="397522"/>
                </a:lnTo>
                <a:lnTo>
                  <a:pt x="455396" y="383476"/>
                </a:lnTo>
                <a:lnTo>
                  <a:pt x="455091" y="380949"/>
                </a:lnTo>
                <a:lnTo>
                  <a:pt x="455396" y="380949"/>
                </a:lnTo>
                <a:lnTo>
                  <a:pt x="455396" y="375869"/>
                </a:lnTo>
                <a:lnTo>
                  <a:pt x="454558" y="375869"/>
                </a:lnTo>
                <a:lnTo>
                  <a:pt x="454558" y="378421"/>
                </a:lnTo>
                <a:lnTo>
                  <a:pt x="454012" y="375996"/>
                </a:lnTo>
                <a:lnTo>
                  <a:pt x="429755" y="338505"/>
                </a:lnTo>
                <a:lnTo>
                  <a:pt x="426631" y="336473"/>
                </a:lnTo>
                <a:lnTo>
                  <a:pt x="426631" y="390499"/>
                </a:lnTo>
                <a:lnTo>
                  <a:pt x="425894" y="397789"/>
                </a:lnTo>
                <a:lnTo>
                  <a:pt x="397789" y="425894"/>
                </a:lnTo>
                <a:lnTo>
                  <a:pt x="390499" y="426631"/>
                </a:lnTo>
                <a:lnTo>
                  <a:pt x="383197" y="425894"/>
                </a:lnTo>
                <a:lnTo>
                  <a:pt x="355092" y="397789"/>
                </a:lnTo>
                <a:lnTo>
                  <a:pt x="354355" y="390499"/>
                </a:lnTo>
                <a:lnTo>
                  <a:pt x="355092" y="383197"/>
                </a:lnTo>
                <a:lnTo>
                  <a:pt x="383197" y="355092"/>
                </a:lnTo>
                <a:lnTo>
                  <a:pt x="390499" y="354355"/>
                </a:lnTo>
                <a:lnTo>
                  <a:pt x="397789" y="355092"/>
                </a:lnTo>
                <a:lnTo>
                  <a:pt x="425894" y="383197"/>
                </a:lnTo>
                <a:lnTo>
                  <a:pt x="426631" y="390499"/>
                </a:lnTo>
                <a:lnTo>
                  <a:pt x="426631" y="336473"/>
                </a:lnTo>
                <a:lnTo>
                  <a:pt x="422160" y="333552"/>
                </a:lnTo>
                <a:lnTo>
                  <a:pt x="413867" y="329679"/>
                </a:lnTo>
                <a:lnTo>
                  <a:pt x="404990" y="326974"/>
                </a:lnTo>
                <a:lnTo>
                  <a:pt x="404990" y="325348"/>
                </a:lnTo>
                <a:lnTo>
                  <a:pt x="395490" y="325348"/>
                </a:lnTo>
                <a:lnTo>
                  <a:pt x="390525" y="325348"/>
                </a:lnTo>
                <a:lnTo>
                  <a:pt x="385508" y="325348"/>
                </a:lnTo>
                <a:lnTo>
                  <a:pt x="382460" y="325704"/>
                </a:lnTo>
                <a:lnTo>
                  <a:pt x="382460" y="325069"/>
                </a:lnTo>
                <a:lnTo>
                  <a:pt x="404990" y="325069"/>
                </a:lnTo>
                <a:lnTo>
                  <a:pt x="404990" y="136232"/>
                </a:lnTo>
                <a:lnTo>
                  <a:pt x="404990" y="135839"/>
                </a:lnTo>
                <a:lnTo>
                  <a:pt x="404990" y="58889"/>
                </a:lnTo>
                <a:lnTo>
                  <a:pt x="375996" y="58889"/>
                </a:lnTo>
                <a:lnTo>
                  <a:pt x="375996" y="135839"/>
                </a:lnTo>
                <a:lnTo>
                  <a:pt x="375996" y="136232"/>
                </a:lnTo>
                <a:lnTo>
                  <a:pt x="375996" y="325069"/>
                </a:lnTo>
                <a:lnTo>
                  <a:pt x="375996" y="326339"/>
                </a:lnTo>
                <a:lnTo>
                  <a:pt x="378764" y="326339"/>
                </a:lnTo>
                <a:lnTo>
                  <a:pt x="375996" y="326974"/>
                </a:lnTo>
                <a:lnTo>
                  <a:pt x="336486" y="354050"/>
                </a:lnTo>
                <a:lnTo>
                  <a:pt x="325348" y="390486"/>
                </a:lnTo>
                <a:lnTo>
                  <a:pt x="326669" y="403606"/>
                </a:lnTo>
                <a:lnTo>
                  <a:pt x="354050" y="444500"/>
                </a:lnTo>
                <a:lnTo>
                  <a:pt x="390461" y="455625"/>
                </a:lnTo>
                <a:lnTo>
                  <a:pt x="403606" y="454304"/>
                </a:lnTo>
                <a:lnTo>
                  <a:pt x="442480" y="429755"/>
                </a:lnTo>
                <a:lnTo>
                  <a:pt x="444512" y="426631"/>
                </a:lnTo>
                <a:lnTo>
                  <a:pt x="447433" y="422148"/>
                </a:lnTo>
                <a:lnTo>
                  <a:pt x="451307" y="413867"/>
                </a:lnTo>
                <a:lnTo>
                  <a:pt x="454012" y="404990"/>
                </a:lnTo>
                <a:lnTo>
                  <a:pt x="454571" y="402488"/>
                </a:lnTo>
                <a:lnTo>
                  <a:pt x="454571" y="405079"/>
                </a:lnTo>
                <a:lnTo>
                  <a:pt x="609447" y="405079"/>
                </a:lnTo>
                <a:lnTo>
                  <a:pt x="609447" y="399999"/>
                </a:lnTo>
                <a:lnTo>
                  <a:pt x="609447" y="394919"/>
                </a:lnTo>
                <a:lnTo>
                  <a:pt x="609447" y="386029"/>
                </a:lnTo>
                <a:lnTo>
                  <a:pt x="609447" y="380949"/>
                </a:lnTo>
                <a:lnTo>
                  <a:pt x="609447" y="375869"/>
                </a:lnTo>
                <a:close/>
              </a:path>
              <a:path w="781050" h="781050">
                <a:moveTo>
                  <a:pt x="635215" y="614705"/>
                </a:moveTo>
                <a:lnTo>
                  <a:pt x="580529" y="560019"/>
                </a:lnTo>
                <a:lnTo>
                  <a:pt x="560019" y="580529"/>
                </a:lnTo>
                <a:lnTo>
                  <a:pt x="614718" y="635215"/>
                </a:lnTo>
                <a:lnTo>
                  <a:pt x="635215" y="614705"/>
                </a:lnTo>
                <a:close/>
              </a:path>
              <a:path w="781050" h="781050">
                <a:moveTo>
                  <a:pt x="635215" y="166255"/>
                </a:moveTo>
                <a:lnTo>
                  <a:pt x="614718" y="145757"/>
                </a:lnTo>
                <a:lnTo>
                  <a:pt x="560019" y="200444"/>
                </a:lnTo>
                <a:lnTo>
                  <a:pt x="580529" y="220954"/>
                </a:lnTo>
                <a:lnTo>
                  <a:pt x="635215" y="166255"/>
                </a:lnTo>
                <a:close/>
              </a:path>
              <a:path w="781050" h="781050">
                <a:moveTo>
                  <a:pt x="722096" y="375996"/>
                </a:moveTo>
                <a:lnTo>
                  <a:pt x="644753" y="375996"/>
                </a:lnTo>
                <a:lnTo>
                  <a:pt x="644753" y="404990"/>
                </a:lnTo>
                <a:lnTo>
                  <a:pt x="722096" y="404990"/>
                </a:lnTo>
                <a:lnTo>
                  <a:pt x="722096" y="375996"/>
                </a:lnTo>
                <a:close/>
              </a:path>
              <a:path w="781050" h="781050">
                <a:moveTo>
                  <a:pt x="780973" y="390486"/>
                </a:moveTo>
                <a:lnTo>
                  <a:pt x="777417" y="337515"/>
                </a:lnTo>
                <a:lnTo>
                  <a:pt x="767029" y="286689"/>
                </a:lnTo>
                <a:lnTo>
                  <a:pt x="751979" y="243357"/>
                </a:lnTo>
                <a:lnTo>
                  <a:pt x="751979" y="390486"/>
                </a:lnTo>
                <a:lnTo>
                  <a:pt x="748677" y="439559"/>
                </a:lnTo>
                <a:lnTo>
                  <a:pt x="739063" y="486600"/>
                </a:lnTo>
                <a:lnTo>
                  <a:pt x="723569" y="531202"/>
                </a:lnTo>
                <a:lnTo>
                  <a:pt x="702627" y="572935"/>
                </a:lnTo>
                <a:lnTo>
                  <a:pt x="676656" y="611378"/>
                </a:lnTo>
                <a:lnTo>
                  <a:pt x="646099" y="646099"/>
                </a:lnTo>
                <a:lnTo>
                  <a:pt x="611365" y="676668"/>
                </a:lnTo>
                <a:lnTo>
                  <a:pt x="572922" y="702627"/>
                </a:lnTo>
                <a:lnTo>
                  <a:pt x="531190" y="723569"/>
                </a:lnTo>
                <a:lnTo>
                  <a:pt x="486600" y="739063"/>
                </a:lnTo>
                <a:lnTo>
                  <a:pt x="439559" y="748677"/>
                </a:lnTo>
                <a:lnTo>
                  <a:pt x="390486" y="751979"/>
                </a:lnTo>
                <a:lnTo>
                  <a:pt x="341426" y="748677"/>
                </a:lnTo>
                <a:lnTo>
                  <a:pt x="294386" y="739063"/>
                </a:lnTo>
                <a:lnTo>
                  <a:pt x="249783" y="723582"/>
                </a:lnTo>
                <a:lnTo>
                  <a:pt x="208051" y="702627"/>
                </a:lnTo>
                <a:lnTo>
                  <a:pt x="169608" y="676668"/>
                </a:lnTo>
                <a:lnTo>
                  <a:pt x="134874" y="646099"/>
                </a:lnTo>
                <a:lnTo>
                  <a:pt x="104317" y="611378"/>
                </a:lnTo>
                <a:lnTo>
                  <a:pt x="78346" y="572935"/>
                </a:lnTo>
                <a:lnTo>
                  <a:pt x="57404" y="531202"/>
                </a:lnTo>
                <a:lnTo>
                  <a:pt x="41910" y="486600"/>
                </a:lnTo>
                <a:lnTo>
                  <a:pt x="32296" y="439559"/>
                </a:lnTo>
                <a:lnTo>
                  <a:pt x="29006" y="390486"/>
                </a:lnTo>
                <a:lnTo>
                  <a:pt x="32296" y="341426"/>
                </a:lnTo>
                <a:lnTo>
                  <a:pt x="41910" y="294386"/>
                </a:lnTo>
                <a:lnTo>
                  <a:pt x="57404" y="249783"/>
                </a:lnTo>
                <a:lnTo>
                  <a:pt x="78346" y="208051"/>
                </a:lnTo>
                <a:lnTo>
                  <a:pt x="104317" y="169608"/>
                </a:lnTo>
                <a:lnTo>
                  <a:pt x="134874" y="134874"/>
                </a:lnTo>
                <a:lnTo>
                  <a:pt x="169608" y="104317"/>
                </a:lnTo>
                <a:lnTo>
                  <a:pt x="208051" y="78346"/>
                </a:lnTo>
                <a:lnTo>
                  <a:pt x="249783" y="57404"/>
                </a:lnTo>
                <a:lnTo>
                  <a:pt x="294373" y="41910"/>
                </a:lnTo>
                <a:lnTo>
                  <a:pt x="341426" y="32308"/>
                </a:lnTo>
                <a:lnTo>
                  <a:pt x="390486" y="29006"/>
                </a:lnTo>
                <a:lnTo>
                  <a:pt x="439559" y="32308"/>
                </a:lnTo>
                <a:lnTo>
                  <a:pt x="486600" y="41910"/>
                </a:lnTo>
                <a:lnTo>
                  <a:pt x="531190" y="57404"/>
                </a:lnTo>
                <a:lnTo>
                  <a:pt x="572922" y="78346"/>
                </a:lnTo>
                <a:lnTo>
                  <a:pt x="611365" y="104317"/>
                </a:lnTo>
                <a:lnTo>
                  <a:pt x="646099" y="134874"/>
                </a:lnTo>
                <a:lnTo>
                  <a:pt x="676656" y="169608"/>
                </a:lnTo>
                <a:lnTo>
                  <a:pt x="702627" y="208051"/>
                </a:lnTo>
                <a:lnTo>
                  <a:pt x="723569" y="249783"/>
                </a:lnTo>
                <a:lnTo>
                  <a:pt x="739063" y="294386"/>
                </a:lnTo>
                <a:lnTo>
                  <a:pt x="748677" y="341426"/>
                </a:lnTo>
                <a:lnTo>
                  <a:pt x="751979" y="390486"/>
                </a:lnTo>
                <a:lnTo>
                  <a:pt x="751979" y="243357"/>
                </a:lnTo>
                <a:lnTo>
                  <a:pt x="727659" y="193395"/>
                </a:lnTo>
                <a:lnTo>
                  <a:pt x="699604" y="151853"/>
                </a:lnTo>
                <a:lnTo>
                  <a:pt x="666610" y="114363"/>
                </a:lnTo>
                <a:lnTo>
                  <a:pt x="629119" y="81368"/>
                </a:lnTo>
                <a:lnTo>
                  <a:pt x="587590" y="53327"/>
                </a:lnTo>
                <a:lnTo>
                  <a:pt x="542493" y="30695"/>
                </a:lnTo>
                <a:lnTo>
                  <a:pt x="537616" y="29006"/>
                </a:lnTo>
                <a:lnTo>
                  <a:pt x="494309" y="13957"/>
                </a:lnTo>
                <a:lnTo>
                  <a:pt x="443484" y="3568"/>
                </a:lnTo>
                <a:lnTo>
                  <a:pt x="390525" y="0"/>
                </a:lnTo>
                <a:lnTo>
                  <a:pt x="337515" y="3556"/>
                </a:lnTo>
                <a:lnTo>
                  <a:pt x="286689" y="13944"/>
                </a:lnTo>
                <a:lnTo>
                  <a:pt x="238493" y="30695"/>
                </a:lnTo>
                <a:lnTo>
                  <a:pt x="193395" y="53314"/>
                </a:lnTo>
                <a:lnTo>
                  <a:pt x="151853" y="81368"/>
                </a:lnTo>
                <a:lnTo>
                  <a:pt x="114363" y="114363"/>
                </a:lnTo>
                <a:lnTo>
                  <a:pt x="81368" y="151853"/>
                </a:lnTo>
                <a:lnTo>
                  <a:pt x="53314" y="193395"/>
                </a:lnTo>
                <a:lnTo>
                  <a:pt x="30695" y="238493"/>
                </a:lnTo>
                <a:lnTo>
                  <a:pt x="13944" y="286689"/>
                </a:lnTo>
                <a:lnTo>
                  <a:pt x="3556" y="337515"/>
                </a:lnTo>
                <a:lnTo>
                  <a:pt x="0" y="390486"/>
                </a:lnTo>
                <a:lnTo>
                  <a:pt x="3556" y="443458"/>
                </a:lnTo>
                <a:lnTo>
                  <a:pt x="13944" y="494284"/>
                </a:lnTo>
                <a:lnTo>
                  <a:pt x="30683" y="542480"/>
                </a:lnTo>
                <a:lnTo>
                  <a:pt x="53314" y="587590"/>
                </a:lnTo>
                <a:lnTo>
                  <a:pt x="81368" y="629119"/>
                </a:lnTo>
                <a:lnTo>
                  <a:pt x="114363" y="666610"/>
                </a:lnTo>
                <a:lnTo>
                  <a:pt x="151853" y="699604"/>
                </a:lnTo>
                <a:lnTo>
                  <a:pt x="193382" y="727646"/>
                </a:lnTo>
                <a:lnTo>
                  <a:pt x="238480" y="750277"/>
                </a:lnTo>
                <a:lnTo>
                  <a:pt x="286677" y="767016"/>
                </a:lnTo>
                <a:lnTo>
                  <a:pt x="337489" y="777405"/>
                </a:lnTo>
                <a:lnTo>
                  <a:pt x="390461" y="780973"/>
                </a:lnTo>
                <a:lnTo>
                  <a:pt x="443458" y="777417"/>
                </a:lnTo>
                <a:lnTo>
                  <a:pt x="494284" y="767029"/>
                </a:lnTo>
                <a:lnTo>
                  <a:pt x="537616" y="751979"/>
                </a:lnTo>
                <a:lnTo>
                  <a:pt x="542480" y="750290"/>
                </a:lnTo>
                <a:lnTo>
                  <a:pt x="587590" y="727659"/>
                </a:lnTo>
                <a:lnTo>
                  <a:pt x="629119" y="699604"/>
                </a:lnTo>
                <a:lnTo>
                  <a:pt x="666610" y="666610"/>
                </a:lnTo>
                <a:lnTo>
                  <a:pt x="699604" y="629119"/>
                </a:lnTo>
                <a:lnTo>
                  <a:pt x="727659" y="587590"/>
                </a:lnTo>
                <a:lnTo>
                  <a:pt x="750277" y="542480"/>
                </a:lnTo>
                <a:lnTo>
                  <a:pt x="767029" y="494284"/>
                </a:lnTo>
                <a:lnTo>
                  <a:pt x="777417" y="443458"/>
                </a:lnTo>
                <a:lnTo>
                  <a:pt x="780973" y="390486"/>
                </a:lnTo>
                <a:close/>
              </a:path>
            </a:pathLst>
          </a:custGeom>
          <a:solidFill>
            <a:srgbClr val="3C2E1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33"/>
          <p:cNvGrpSpPr/>
          <p:nvPr/>
        </p:nvGrpSpPr>
        <p:grpSpPr>
          <a:xfrm>
            <a:off x="367601" y="4785997"/>
            <a:ext cx="308376" cy="438636"/>
            <a:chOff x="6242432" y="8177566"/>
            <a:chExt cx="455295" cy="781685"/>
          </a:xfrm>
        </p:grpSpPr>
        <p:sp>
          <p:nvSpPr>
            <p:cNvPr id="12" name="object 34"/>
            <p:cNvSpPr/>
            <p:nvPr/>
          </p:nvSpPr>
          <p:spPr>
            <a:xfrm>
              <a:off x="6242432" y="8222819"/>
              <a:ext cx="455295" cy="735965"/>
            </a:xfrm>
            <a:custGeom>
              <a:avLst/>
              <a:gdLst/>
              <a:ahLst/>
              <a:cxnLst/>
              <a:rect l="l" t="t" r="r" b="b"/>
              <a:pathLst>
                <a:path w="455295" h="735965">
                  <a:moveTo>
                    <a:pt x="396901" y="735858"/>
                  </a:moveTo>
                  <a:lnTo>
                    <a:pt x="58290" y="735858"/>
                  </a:lnTo>
                  <a:lnTo>
                    <a:pt x="35616" y="731239"/>
                  </a:lnTo>
                  <a:lnTo>
                    <a:pt x="17086" y="718651"/>
                  </a:lnTo>
                  <a:lnTo>
                    <a:pt x="4585" y="700001"/>
                  </a:lnTo>
                  <a:lnTo>
                    <a:pt x="0" y="677195"/>
                  </a:lnTo>
                  <a:lnTo>
                    <a:pt x="0" y="58662"/>
                  </a:lnTo>
                  <a:lnTo>
                    <a:pt x="4590" y="35843"/>
                  </a:lnTo>
                  <a:lnTo>
                    <a:pt x="17097" y="17195"/>
                  </a:lnTo>
                  <a:lnTo>
                    <a:pt x="35629" y="4615"/>
                  </a:lnTo>
                  <a:lnTo>
                    <a:pt x="58290" y="0"/>
                  </a:lnTo>
                  <a:lnTo>
                    <a:pt x="396901" y="0"/>
                  </a:lnTo>
                  <a:lnTo>
                    <a:pt x="419576" y="4619"/>
                  </a:lnTo>
                  <a:lnTo>
                    <a:pt x="438106" y="17206"/>
                  </a:lnTo>
                  <a:lnTo>
                    <a:pt x="446315" y="29453"/>
                  </a:lnTo>
                  <a:lnTo>
                    <a:pt x="58290" y="29453"/>
                  </a:lnTo>
                  <a:lnTo>
                    <a:pt x="47004" y="31753"/>
                  </a:lnTo>
                  <a:lnTo>
                    <a:pt x="37778" y="38019"/>
                  </a:lnTo>
                  <a:lnTo>
                    <a:pt x="31551" y="47304"/>
                  </a:lnTo>
                  <a:lnTo>
                    <a:pt x="29267" y="58662"/>
                  </a:lnTo>
                  <a:lnTo>
                    <a:pt x="29267" y="677195"/>
                  </a:lnTo>
                  <a:lnTo>
                    <a:pt x="31551" y="688553"/>
                  </a:lnTo>
                  <a:lnTo>
                    <a:pt x="37778" y="697839"/>
                  </a:lnTo>
                  <a:lnTo>
                    <a:pt x="47004" y="704105"/>
                  </a:lnTo>
                  <a:lnTo>
                    <a:pt x="58290" y="706404"/>
                  </a:lnTo>
                  <a:lnTo>
                    <a:pt x="446315" y="706404"/>
                  </a:lnTo>
                  <a:lnTo>
                    <a:pt x="438106" y="718651"/>
                  </a:lnTo>
                  <a:lnTo>
                    <a:pt x="419576" y="731239"/>
                  </a:lnTo>
                  <a:lnTo>
                    <a:pt x="396901" y="735858"/>
                  </a:lnTo>
                  <a:close/>
                </a:path>
                <a:path w="455295" h="735965">
                  <a:moveTo>
                    <a:pt x="446315" y="706404"/>
                  </a:moveTo>
                  <a:lnTo>
                    <a:pt x="396901" y="706404"/>
                  </a:lnTo>
                  <a:lnTo>
                    <a:pt x="408187" y="704105"/>
                  </a:lnTo>
                  <a:lnTo>
                    <a:pt x="417414" y="697839"/>
                  </a:lnTo>
                  <a:lnTo>
                    <a:pt x="423641" y="688553"/>
                  </a:lnTo>
                  <a:lnTo>
                    <a:pt x="425925" y="677195"/>
                  </a:lnTo>
                  <a:lnTo>
                    <a:pt x="425925" y="58662"/>
                  </a:lnTo>
                  <a:lnTo>
                    <a:pt x="423641" y="47304"/>
                  </a:lnTo>
                  <a:lnTo>
                    <a:pt x="417414" y="38019"/>
                  </a:lnTo>
                  <a:lnTo>
                    <a:pt x="408187" y="31753"/>
                  </a:lnTo>
                  <a:lnTo>
                    <a:pt x="396901" y="29453"/>
                  </a:lnTo>
                  <a:lnTo>
                    <a:pt x="446315" y="29453"/>
                  </a:lnTo>
                  <a:lnTo>
                    <a:pt x="450606" y="35856"/>
                  </a:lnTo>
                  <a:lnTo>
                    <a:pt x="455192" y="58662"/>
                  </a:lnTo>
                  <a:lnTo>
                    <a:pt x="455192" y="677195"/>
                  </a:lnTo>
                  <a:lnTo>
                    <a:pt x="450606" y="700001"/>
                  </a:lnTo>
                  <a:lnTo>
                    <a:pt x="446315" y="706404"/>
                  </a:lnTo>
                  <a:close/>
                </a:path>
              </a:pathLst>
            </a:custGeom>
            <a:solidFill>
              <a:srgbClr val="3C2E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79671" y="8177566"/>
              <a:ext cx="180714" cy="74706"/>
            </a:xfrm>
            <a:prstGeom prst="rect">
              <a:avLst/>
            </a:prstGeom>
          </p:spPr>
        </p:pic>
        <p:sp>
          <p:nvSpPr>
            <p:cNvPr id="14" name="object 36"/>
            <p:cNvSpPr/>
            <p:nvPr/>
          </p:nvSpPr>
          <p:spPr>
            <a:xfrm>
              <a:off x="6303937" y="8382342"/>
              <a:ext cx="332740" cy="494665"/>
            </a:xfrm>
            <a:custGeom>
              <a:avLst/>
              <a:gdLst/>
              <a:ahLst/>
              <a:cxnLst/>
              <a:rect l="l" t="t" r="r" b="b"/>
              <a:pathLst>
                <a:path w="332740" h="494665">
                  <a:moveTo>
                    <a:pt x="332168" y="394563"/>
                  </a:moveTo>
                  <a:lnTo>
                    <a:pt x="330936" y="388467"/>
                  </a:lnTo>
                  <a:lnTo>
                    <a:pt x="330885" y="388226"/>
                  </a:lnTo>
                  <a:lnTo>
                    <a:pt x="331584" y="388226"/>
                  </a:lnTo>
                  <a:lnTo>
                    <a:pt x="329907" y="383387"/>
                  </a:lnTo>
                  <a:lnTo>
                    <a:pt x="329387" y="380733"/>
                  </a:lnTo>
                  <a:lnTo>
                    <a:pt x="328599" y="379577"/>
                  </a:lnTo>
                  <a:lnTo>
                    <a:pt x="328041" y="377926"/>
                  </a:lnTo>
                  <a:lnTo>
                    <a:pt x="322440" y="370370"/>
                  </a:lnTo>
                  <a:lnTo>
                    <a:pt x="321805" y="369417"/>
                  </a:lnTo>
                  <a:lnTo>
                    <a:pt x="321424" y="369176"/>
                  </a:lnTo>
                  <a:lnTo>
                    <a:pt x="313093" y="363042"/>
                  </a:lnTo>
                  <a:lnTo>
                    <a:pt x="311734" y="362585"/>
                  </a:lnTo>
                  <a:lnTo>
                    <a:pt x="310565" y="361784"/>
                  </a:lnTo>
                  <a:lnTo>
                    <a:pt x="307682" y="361200"/>
                  </a:lnTo>
                  <a:lnTo>
                    <a:pt x="302869" y="359562"/>
                  </a:lnTo>
                  <a:lnTo>
                    <a:pt x="302869" y="391198"/>
                  </a:lnTo>
                  <a:lnTo>
                    <a:pt x="302869" y="462229"/>
                  </a:lnTo>
                  <a:lnTo>
                    <a:pt x="300164" y="464959"/>
                  </a:lnTo>
                  <a:lnTo>
                    <a:pt x="32004" y="464959"/>
                  </a:lnTo>
                  <a:lnTo>
                    <a:pt x="29298" y="462229"/>
                  </a:lnTo>
                  <a:lnTo>
                    <a:pt x="29298" y="391198"/>
                  </a:lnTo>
                  <a:lnTo>
                    <a:pt x="32004" y="388467"/>
                  </a:lnTo>
                  <a:lnTo>
                    <a:pt x="300164" y="388467"/>
                  </a:lnTo>
                  <a:lnTo>
                    <a:pt x="302869" y="391198"/>
                  </a:lnTo>
                  <a:lnTo>
                    <a:pt x="302869" y="359562"/>
                  </a:lnTo>
                  <a:lnTo>
                    <a:pt x="302806" y="360210"/>
                  </a:lnTo>
                  <a:lnTo>
                    <a:pt x="296811" y="358990"/>
                  </a:lnTo>
                  <a:lnTo>
                    <a:pt x="35356" y="358990"/>
                  </a:lnTo>
                  <a:lnTo>
                    <a:pt x="29387" y="360210"/>
                  </a:lnTo>
                  <a:lnTo>
                    <a:pt x="29387" y="359537"/>
                  </a:lnTo>
                  <a:lnTo>
                    <a:pt x="24498" y="361200"/>
                  </a:lnTo>
                  <a:lnTo>
                    <a:pt x="21602" y="361784"/>
                  </a:lnTo>
                  <a:lnTo>
                    <a:pt x="20434" y="362585"/>
                  </a:lnTo>
                  <a:lnTo>
                    <a:pt x="19100" y="363029"/>
                  </a:lnTo>
                  <a:lnTo>
                    <a:pt x="10668" y="369214"/>
                  </a:lnTo>
                  <a:lnTo>
                    <a:pt x="10490" y="369341"/>
                  </a:lnTo>
                  <a:lnTo>
                    <a:pt x="10363" y="369417"/>
                  </a:lnTo>
                  <a:lnTo>
                    <a:pt x="9690" y="370420"/>
                  </a:lnTo>
                  <a:lnTo>
                    <a:pt x="4127" y="377926"/>
                  </a:lnTo>
                  <a:lnTo>
                    <a:pt x="3543" y="379590"/>
                  </a:lnTo>
                  <a:lnTo>
                    <a:pt x="2781" y="380733"/>
                  </a:lnTo>
                  <a:lnTo>
                    <a:pt x="2273" y="383260"/>
                  </a:lnTo>
                  <a:lnTo>
                    <a:pt x="546" y="388226"/>
                  </a:lnTo>
                  <a:lnTo>
                    <a:pt x="1270" y="388226"/>
                  </a:lnTo>
                  <a:lnTo>
                    <a:pt x="0" y="394563"/>
                  </a:lnTo>
                  <a:lnTo>
                    <a:pt x="0" y="458863"/>
                  </a:lnTo>
                  <a:lnTo>
                    <a:pt x="1206" y="464896"/>
                  </a:lnTo>
                  <a:lnTo>
                    <a:pt x="546" y="464896"/>
                  </a:lnTo>
                  <a:lnTo>
                    <a:pt x="2171" y="469684"/>
                  </a:lnTo>
                  <a:lnTo>
                    <a:pt x="2781" y="472706"/>
                  </a:lnTo>
                  <a:lnTo>
                    <a:pt x="3632" y="473989"/>
                  </a:lnTo>
                  <a:lnTo>
                    <a:pt x="4127" y="475424"/>
                  </a:lnTo>
                  <a:lnTo>
                    <a:pt x="9131" y="482193"/>
                  </a:lnTo>
                  <a:lnTo>
                    <a:pt x="10363" y="484009"/>
                  </a:lnTo>
                  <a:lnTo>
                    <a:pt x="10845" y="484352"/>
                  </a:lnTo>
                  <a:lnTo>
                    <a:pt x="19405" y="490550"/>
                  </a:lnTo>
                  <a:lnTo>
                    <a:pt x="20523" y="490918"/>
                  </a:lnTo>
                  <a:lnTo>
                    <a:pt x="21602" y="491642"/>
                  </a:lnTo>
                  <a:lnTo>
                    <a:pt x="24688" y="492277"/>
                  </a:lnTo>
                  <a:lnTo>
                    <a:pt x="29946" y="493979"/>
                  </a:lnTo>
                  <a:lnTo>
                    <a:pt x="29946" y="493344"/>
                  </a:lnTo>
                  <a:lnTo>
                    <a:pt x="35356" y="494436"/>
                  </a:lnTo>
                  <a:lnTo>
                    <a:pt x="296811" y="494436"/>
                  </a:lnTo>
                  <a:lnTo>
                    <a:pt x="301231" y="493547"/>
                  </a:lnTo>
                  <a:lnTo>
                    <a:pt x="301231" y="494106"/>
                  </a:lnTo>
                  <a:lnTo>
                    <a:pt x="307340" y="492302"/>
                  </a:lnTo>
                  <a:lnTo>
                    <a:pt x="310565" y="491642"/>
                  </a:lnTo>
                  <a:lnTo>
                    <a:pt x="311340" y="491121"/>
                  </a:lnTo>
                  <a:lnTo>
                    <a:pt x="312127" y="490880"/>
                  </a:lnTo>
                  <a:lnTo>
                    <a:pt x="321246" y="484517"/>
                  </a:lnTo>
                  <a:lnTo>
                    <a:pt x="321437" y="484263"/>
                  </a:lnTo>
                  <a:lnTo>
                    <a:pt x="321805" y="484009"/>
                  </a:lnTo>
                  <a:lnTo>
                    <a:pt x="323189" y="481952"/>
                  </a:lnTo>
                  <a:lnTo>
                    <a:pt x="327952" y="475640"/>
                  </a:lnTo>
                  <a:lnTo>
                    <a:pt x="328498" y="474027"/>
                  </a:lnTo>
                  <a:lnTo>
                    <a:pt x="329387" y="472706"/>
                  </a:lnTo>
                  <a:lnTo>
                    <a:pt x="329996" y="469658"/>
                  </a:lnTo>
                  <a:lnTo>
                    <a:pt x="331622" y="464896"/>
                  </a:lnTo>
                  <a:lnTo>
                    <a:pt x="330949" y="464896"/>
                  </a:lnTo>
                  <a:lnTo>
                    <a:pt x="332168" y="458863"/>
                  </a:lnTo>
                  <a:lnTo>
                    <a:pt x="332168" y="394563"/>
                  </a:lnTo>
                  <a:close/>
                </a:path>
                <a:path w="332740" h="494665">
                  <a:moveTo>
                    <a:pt x="332168" y="215061"/>
                  </a:moveTo>
                  <a:lnTo>
                    <a:pt x="330936" y="208965"/>
                  </a:lnTo>
                  <a:lnTo>
                    <a:pt x="330885" y="208749"/>
                  </a:lnTo>
                  <a:lnTo>
                    <a:pt x="331584" y="208749"/>
                  </a:lnTo>
                  <a:lnTo>
                    <a:pt x="329933" y="203962"/>
                  </a:lnTo>
                  <a:lnTo>
                    <a:pt x="329387" y="201218"/>
                  </a:lnTo>
                  <a:lnTo>
                    <a:pt x="328574" y="200012"/>
                  </a:lnTo>
                  <a:lnTo>
                    <a:pt x="328041" y="198450"/>
                  </a:lnTo>
                  <a:lnTo>
                    <a:pt x="322554" y="191033"/>
                  </a:lnTo>
                  <a:lnTo>
                    <a:pt x="321805" y="189903"/>
                  </a:lnTo>
                  <a:lnTo>
                    <a:pt x="321208" y="189509"/>
                  </a:lnTo>
                  <a:lnTo>
                    <a:pt x="313093" y="183540"/>
                  </a:lnTo>
                  <a:lnTo>
                    <a:pt x="311746" y="183095"/>
                  </a:lnTo>
                  <a:lnTo>
                    <a:pt x="310565" y="182283"/>
                  </a:lnTo>
                  <a:lnTo>
                    <a:pt x="307555" y="181673"/>
                  </a:lnTo>
                  <a:lnTo>
                    <a:pt x="302869" y="180086"/>
                  </a:lnTo>
                  <a:lnTo>
                    <a:pt x="302869" y="211683"/>
                  </a:lnTo>
                  <a:lnTo>
                    <a:pt x="302869" y="282714"/>
                  </a:lnTo>
                  <a:lnTo>
                    <a:pt x="300164" y="285445"/>
                  </a:lnTo>
                  <a:lnTo>
                    <a:pt x="32004" y="285445"/>
                  </a:lnTo>
                  <a:lnTo>
                    <a:pt x="29298" y="282714"/>
                  </a:lnTo>
                  <a:lnTo>
                    <a:pt x="29298" y="211683"/>
                  </a:lnTo>
                  <a:lnTo>
                    <a:pt x="32004" y="208965"/>
                  </a:lnTo>
                  <a:lnTo>
                    <a:pt x="300126" y="208965"/>
                  </a:lnTo>
                  <a:lnTo>
                    <a:pt x="302869" y="211683"/>
                  </a:lnTo>
                  <a:lnTo>
                    <a:pt x="302869" y="180086"/>
                  </a:lnTo>
                  <a:lnTo>
                    <a:pt x="302806" y="180708"/>
                  </a:lnTo>
                  <a:lnTo>
                    <a:pt x="296811" y="179476"/>
                  </a:lnTo>
                  <a:lnTo>
                    <a:pt x="35356" y="179476"/>
                  </a:lnTo>
                  <a:lnTo>
                    <a:pt x="29387" y="180695"/>
                  </a:lnTo>
                  <a:lnTo>
                    <a:pt x="29387" y="180060"/>
                  </a:lnTo>
                  <a:lnTo>
                    <a:pt x="24663" y="181660"/>
                  </a:lnTo>
                  <a:lnTo>
                    <a:pt x="21602" y="182283"/>
                  </a:lnTo>
                  <a:lnTo>
                    <a:pt x="20383" y="183108"/>
                  </a:lnTo>
                  <a:lnTo>
                    <a:pt x="19100" y="183540"/>
                  </a:lnTo>
                  <a:lnTo>
                    <a:pt x="11125" y="189395"/>
                  </a:lnTo>
                  <a:lnTo>
                    <a:pt x="10363" y="189903"/>
                  </a:lnTo>
                  <a:lnTo>
                    <a:pt x="9499" y="191185"/>
                  </a:lnTo>
                  <a:lnTo>
                    <a:pt x="4127" y="198450"/>
                  </a:lnTo>
                  <a:lnTo>
                    <a:pt x="3568" y="200037"/>
                  </a:lnTo>
                  <a:lnTo>
                    <a:pt x="2781" y="201218"/>
                  </a:lnTo>
                  <a:lnTo>
                    <a:pt x="2247" y="203835"/>
                  </a:lnTo>
                  <a:lnTo>
                    <a:pt x="546" y="208749"/>
                  </a:lnTo>
                  <a:lnTo>
                    <a:pt x="1257" y="208749"/>
                  </a:lnTo>
                  <a:lnTo>
                    <a:pt x="0" y="215061"/>
                  </a:lnTo>
                  <a:lnTo>
                    <a:pt x="0" y="279349"/>
                  </a:lnTo>
                  <a:lnTo>
                    <a:pt x="1219" y="285419"/>
                  </a:lnTo>
                  <a:lnTo>
                    <a:pt x="546" y="285419"/>
                  </a:lnTo>
                  <a:lnTo>
                    <a:pt x="2184" y="290258"/>
                  </a:lnTo>
                  <a:lnTo>
                    <a:pt x="2781" y="293192"/>
                  </a:lnTo>
                  <a:lnTo>
                    <a:pt x="3606" y="294436"/>
                  </a:lnTo>
                  <a:lnTo>
                    <a:pt x="4127" y="295948"/>
                  </a:lnTo>
                  <a:lnTo>
                    <a:pt x="9410" y="303085"/>
                  </a:lnTo>
                  <a:lnTo>
                    <a:pt x="10363" y="304495"/>
                  </a:lnTo>
                  <a:lnTo>
                    <a:pt x="10553" y="304634"/>
                  </a:lnTo>
                  <a:lnTo>
                    <a:pt x="19405" y="311061"/>
                  </a:lnTo>
                  <a:lnTo>
                    <a:pt x="20599" y="311467"/>
                  </a:lnTo>
                  <a:lnTo>
                    <a:pt x="21602" y="312127"/>
                  </a:lnTo>
                  <a:lnTo>
                    <a:pt x="24447" y="312712"/>
                  </a:lnTo>
                  <a:lnTo>
                    <a:pt x="29946" y="314502"/>
                  </a:lnTo>
                  <a:lnTo>
                    <a:pt x="29946" y="313842"/>
                  </a:lnTo>
                  <a:lnTo>
                    <a:pt x="35356" y="314934"/>
                  </a:lnTo>
                  <a:lnTo>
                    <a:pt x="296811" y="314934"/>
                  </a:lnTo>
                  <a:lnTo>
                    <a:pt x="301231" y="314032"/>
                  </a:lnTo>
                  <a:lnTo>
                    <a:pt x="301231" y="314629"/>
                  </a:lnTo>
                  <a:lnTo>
                    <a:pt x="307530" y="312750"/>
                  </a:lnTo>
                  <a:lnTo>
                    <a:pt x="310565" y="312127"/>
                  </a:lnTo>
                  <a:lnTo>
                    <a:pt x="311315" y="311619"/>
                  </a:lnTo>
                  <a:lnTo>
                    <a:pt x="312115" y="311378"/>
                  </a:lnTo>
                  <a:lnTo>
                    <a:pt x="321221" y="305015"/>
                  </a:lnTo>
                  <a:lnTo>
                    <a:pt x="321411" y="304761"/>
                  </a:lnTo>
                  <a:lnTo>
                    <a:pt x="321805" y="304495"/>
                  </a:lnTo>
                  <a:lnTo>
                    <a:pt x="323253" y="302323"/>
                  </a:lnTo>
                  <a:lnTo>
                    <a:pt x="327939" y="296151"/>
                  </a:lnTo>
                  <a:lnTo>
                    <a:pt x="328498" y="294513"/>
                  </a:lnTo>
                  <a:lnTo>
                    <a:pt x="329387" y="293192"/>
                  </a:lnTo>
                  <a:lnTo>
                    <a:pt x="329984" y="290182"/>
                  </a:lnTo>
                  <a:lnTo>
                    <a:pt x="331622" y="285419"/>
                  </a:lnTo>
                  <a:lnTo>
                    <a:pt x="330936" y="285419"/>
                  </a:lnTo>
                  <a:lnTo>
                    <a:pt x="332168" y="279349"/>
                  </a:lnTo>
                  <a:lnTo>
                    <a:pt x="332168" y="215061"/>
                  </a:lnTo>
                  <a:close/>
                </a:path>
                <a:path w="332740" h="494665">
                  <a:moveTo>
                    <a:pt x="332168" y="35572"/>
                  </a:moveTo>
                  <a:lnTo>
                    <a:pt x="330936" y="29451"/>
                  </a:lnTo>
                  <a:lnTo>
                    <a:pt x="330885" y="29235"/>
                  </a:lnTo>
                  <a:lnTo>
                    <a:pt x="331584" y="29235"/>
                  </a:lnTo>
                  <a:lnTo>
                    <a:pt x="329920" y="24409"/>
                  </a:lnTo>
                  <a:lnTo>
                    <a:pt x="329387" y="21742"/>
                  </a:lnTo>
                  <a:lnTo>
                    <a:pt x="328599" y="20586"/>
                  </a:lnTo>
                  <a:lnTo>
                    <a:pt x="328041" y="18935"/>
                  </a:lnTo>
                  <a:lnTo>
                    <a:pt x="322351" y="11264"/>
                  </a:lnTo>
                  <a:lnTo>
                    <a:pt x="321805" y="10426"/>
                  </a:lnTo>
                  <a:lnTo>
                    <a:pt x="321652" y="10337"/>
                  </a:lnTo>
                  <a:lnTo>
                    <a:pt x="313093" y="4038"/>
                  </a:lnTo>
                  <a:lnTo>
                    <a:pt x="311696" y="3568"/>
                  </a:lnTo>
                  <a:lnTo>
                    <a:pt x="310565" y="2794"/>
                  </a:lnTo>
                  <a:lnTo>
                    <a:pt x="307721" y="2222"/>
                  </a:lnTo>
                  <a:lnTo>
                    <a:pt x="302869" y="571"/>
                  </a:lnTo>
                  <a:lnTo>
                    <a:pt x="302869" y="32181"/>
                  </a:lnTo>
                  <a:lnTo>
                    <a:pt x="302869" y="103212"/>
                  </a:lnTo>
                  <a:lnTo>
                    <a:pt x="300164" y="105930"/>
                  </a:lnTo>
                  <a:lnTo>
                    <a:pt x="32004" y="105930"/>
                  </a:lnTo>
                  <a:lnTo>
                    <a:pt x="29298" y="103212"/>
                  </a:lnTo>
                  <a:lnTo>
                    <a:pt x="29337" y="32181"/>
                  </a:lnTo>
                  <a:lnTo>
                    <a:pt x="32004" y="29451"/>
                  </a:lnTo>
                  <a:lnTo>
                    <a:pt x="300164" y="29451"/>
                  </a:lnTo>
                  <a:lnTo>
                    <a:pt x="302869" y="32181"/>
                  </a:lnTo>
                  <a:lnTo>
                    <a:pt x="302869" y="571"/>
                  </a:lnTo>
                  <a:lnTo>
                    <a:pt x="302806" y="1219"/>
                  </a:lnTo>
                  <a:lnTo>
                    <a:pt x="296811" y="0"/>
                  </a:lnTo>
                  <a:lnTo>
                    <a:pt x="35356" y="0"/>
                  </a:lnTo>
                  <a:lnTo>
                    <a:pt x="29387" y="1219"/>
                  </a:lnTo>
                  <a:lnTo>
                    <a:pt x="29387" y="546"/>
                  </a:lnTo>
                  <a:lnTo>
                    <a:pt x="24498" y="2209"/>
                  </a:lnTo>
                  <a:lnTo>
                    <a:pt x="21602" y="2794"/>
                  </a:lnTo>
                  <a:lnTo>
                    <a:pt x="20434" y="3594"/>
                  </a:lnTo>
                  <a:lnTo>
                    <a:pt x="19100" y="4038"/>
                  </a:lnTo>
                  <a:lnTo>
                    <a:pt x="10668" y="10223"/>
                  </a:lnTo>
                  <a:lnTo>
                    <a:pt x="10490" y="10350"/>
                  </a:lnTo>
                  <a:lnTo>
                    <a:pt x="10363" y="10426"/>
                  </a:lnTo>
                  <a:lnTo>
                    <a:pt x="9690" y="11430"/>
                  </a:lnTo>
                  <a:lnTo>
                    <a:pt x="4127" y="18935"/>
                  </a:lnTo>
                  <a:lnTo>
                    <a:pt x="3543" y="20599"/>
                  </a:lnTo>
                  <a:lnTo>
                    <a:pt x="2781" y="21742"/>
                  </a:lnTo>
                  <a:lnTo>
                    <a:pt x="2273" y="24269"/>
                  </a:lnTo>
                  <a:lnTo>
                    <a:pt x="546" y="29235"/>
                  </a:lnTo>
                  <a:lnTo>
                    <a:pt x="1270" y="29235"/>
                  </a:lnTo>
                  <a:lnTo>
                    <a:pt x="0" y="35572"/>
                  </a:lnTo>
                  <a:lnTo>
                    <a:pt x="0" y="99872"/>
                  </a:lnTo>
                  <a:lnTo>
                    <a:pt x="1206" y="105905"/>
                  </a:lnTo>
                  <a:lnTo>
                    <a:pt x="546" y="105905"/>
                  </a:lnTo>
                  <a:lnTo>
                    <a:pt x="2171" y="110705"/>
                  </a:lnTo>
                  <a:lnTo>
                    <a:pt x="2781" y="113703"/>
                  </a:lnTo>
                  <a:lnTo>
                    <a:pt x="3619" y="114973"/>
                  </a:lnTo>
                  <a:lnTo>
                    <a:pt x="4127" y="116433"/>
                  </a:lnTo>
                  <a:lnTo>
                    <a:pt x="9296" y="123431"/>
                  </a:lnTo>
                  <a:lnTo>
                    <a:pt x="10363" y="125006"/>
                  </a:lnTo>
                  <a:lnTo>
                    <a:pt x="10579" y="125158"/>
                  </a:lnTo>
                  <a:lnTo>
                    <a:pt x="19405" y="131559"/>
                  </a:lnTo>
                  <a:lnTo>
                    <a:pt x="20535" y="131940"/>
                  </a:lnTo>
                  <a:lnTo>
                    <a:pt x="21602" y="132651"/>
                  </a:lnTo>
                  <a:lnTo>
                    <a:pt x="24688" y="133286"/>
                  </a:lnTo>
                  <a:lnTo>
                    <a:pt x="29946" y="134988"/>
                  </a:lnTo>
                  <a:lnTo>
                    <a:pt x="29946" y="134353"/>
                  </a:lnTo>
                  <a:lnTo>
                    <a:pt x="35356" y="135445"/>
                  </a:lnTo>
                  <a:lnTo>
                    <a:pt x="296811" y="135445"/>
                  </a:lnTo>
                  <a:lnTo>
                    <a:pt x="301231" y="134556"/>
                  </a:lnTo>
                  <a:lnTo>
                    <a:pt x="301231" y="135115"/>
                  </a:lnTo>
                  <a:lnTo>
                    <a:pt x="307352" y="133299"/>
                  </a:lnTo>
                  <a:lnTo>
                    <a:pt x="310540" y="132651"/>
                  </a:lnTo>
                  <a:lnTo>
                    <a:pt x="311302" y="132130"/>
                  </a:lnTo>
                  <a:lnTo>
                    <a:pt x="312115" y="131889"/>
                  </a:lnTo>
                  <a:lnTo>
                    <a:pt x="321221" y="125526"/>
                  </a:lnTo>
                  <a:lnTo>
                    <a:pt x="321411" y="125272"/>
                  </a:lnTo>
                  <a:lnTo>
                    <a:pt x="321779" y="125018"/>
                  </a:lnTo>
                  <a:lnTo>
                    <a:pt x="323126" y="122999"/>
                  </a:lnTo>
                  <a:lnTo>
                    <a:pt x="327939" y="116662"/>
                  </a:lnTo>
                  <a:lnTo>
                    <a:pt x="328498" y="115011"/>
                  </a:lnTo>
                  <a:lnTo>
                    <a:pt x="329374" y="113715"/>
                  </a:lnTo>
                  <a:lnTo>
                    <a:pt x="329984" y="110680"/>
                  </a:lnTo>
                  <a:lnTo>
                    <a:pt x="331622" y="105905"/>
                  </a:lnTo>
                  <a:lnTo>
                    <a:pt x="330949" y="105905"/>
                  </a:lnTo>
                  <a:lnTo>
                    <a:pt x="332168" y="99872"/>
                  </a:lnTo>
                  <a:lnTo>
                    <a:pt x="332168" y="35572"/>
                  </a:lnTo>
                  <a:close/>
                </a:path>
              </a:pathLst>
            </a:custGeom>
            <a:solidFill>
              <a:srgbClr val="3C2E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53"/>
          <p:cNvGrpSpPr/>
          <p:nvPr/>
        </p:nvGrpSpPr>
        <p:grpSpPr>
          <a:xfrm>
            <a:off x="263438" y="2156986"/>
            <a:ext cx="554138" cy="488554"/>
            <a:chOff x="5997243" y="3815947"/>
            <a:chExt cx="922655" cy="857250"/>
          </a:xfrm>
        </p:grpSpPr>
        <p:sp>
          <p:nvSpPr>
            <p:cNvPr id="34" name="object 54"/>
            <p:cNvSpPr/>
            <p:nvPr/>
          </p:nvSpPr>
          <p:spPr>
            <a:xfrm>
              <a:off x="6211252" y="3815955"/>
              <a:ext cx="483870" cy="857250"/>
            </a:xfrm>
            <a:custGeom>
              <a:avLst/>
              <a:gdLst/>
              <a:ahLst/>
              <a:cxnLst/>
              <a:rect l="l" t="t" r="r" b="b"/>
              <a:pathLst>
                <a:path w="483870" h="857250">
                  <a:moveTo>
                    <a:pt x="257429" y="7073"/>
                  </a:moveTo>
                  <a:lnTo>
                    <a:pt x="250355" y="0"/>
                  </a:lnTo>
                  <a:lnTo>
                    <a:pt x="241630" y="0"/>
                  </a:lnTo>
                  <a:lnTo>
                    <a:pt x="232905" y="0"/>
                  </a:lnTo>
                  <a:lnTo>
                    <a:pt x="225831" y="7073"/>
                  </a:lnTo>
                  <a:lnTo>
                    <a:pt x="225831" y="163436"/>
                  </a:lnTo>
                  <a:lnTo>
                    <a:pt x="232905" y="170522"/>
                  </a:lnTo>
                  <a:lnTo>
                    <a:pt x="250355" y="170522"/>
                  </a:lnTo>
                  <a:lnTo>
                    <a:pt x="257429" y="163436"/>
                  </a:lnTo>
                  <a:lnTo>
                    <a:pt x="257429" y="7073"/>
                  </a:lnTo>
                  <a:close/>
                </a:path>
                <a:path w="483870" h="857250">
                  <a:moveTo>
                    <a:pt x="483260" y="453440"/>
                  </a:moveTo>
                  <a:lnTo>
                    <a:pt x="478332" y="404774"/>
                  </a:lnTo>
                  <a:lnTo>
                    <a:pt x="464235" y="359422"/>
                  </a:lnTo>
                  <a:lnTo>
                    <a:pt x="451650" y="336245"/>
                  </a:lnTo>
                  <a:lnTo>
                    <a:pt x="451650" y="453440"/>
                  </a:lnTo>
                  <a:lnTo>
                    <a:pt x="446557" y="499364"/>
                  </a:lnTo>
                  <a:lnTo>
                    <a:pt x="431914" y="542175"/>
                  </a:lnTo>
                  <a:lnTo>
                    <a:pt x="408749" y="580542"/>
                  </a:lnTo>
                  <a:lnTo>
                    <a:pt x="378028" y="613181"/>
                  </a:lnTo>
                  <a:lnTo>
                    <a:pt x="340779" y="638759"/>
                  </a:lnTo>
                  <a:lnTo>
                    <a:pt x="311327" y="650595"/>
                  </a:lnTo>
                  <a:lnTo>
                    <a:pt x="311327" y="756373"/>
                  </a:lnTo>
                  <a:lnTo>
                    <a:pt x="310946" y="756754"/>
                  </a:lnTo>
                  <a:lnTo>
                    <a:pt x="286410" y="756754"/>
                  </a:lnTo>
                  <a:lnTo>
                    <a:pt x="286410" y="777976"/>
                  </a:lnTo>
                  <a:lnTo>
                    <a:pt x="286410" y="809675"/>
                  </a:lnTo>
                  <a:lnTo>
                    <a:pt x="286410" y="825550"/>
                  </a:lnTo>
                  <a:lnTo>
                    <a:pt x="196837" y="825550"/>
                  </a:lnTo>
                  <a:lnTo>
                    <a:pt x="196837" y="809739"/>
                  </a:lnTo>
                  <a:lnTo>
                    <a:pt x="286410" y="809675"/>
                  </a:lnTo>
                  <a:lnTo>
                    <a:pt x="286410" y="778052"/>
                  </a:lnTo>
                  <a:lnTo>
                    <a:pt x="196850" y="778052"/>
                  </a:lnTo>
                  <a:lnTo>
                    <a:pt x="196837" y="756754"/>
                  </a:lnTo>
                  <a:lnTo>
                    <a:pt x="172313" y="756754"/>
                  </a:lnTo>
                  <a:lnTo>
                    <a:pt x="171932" y="756373"/>
                  </a:lnTo>
                  <a:lnTo>
                    <a:pt x="196850" y="756373"/>
                  </a:lnTo>
                  <a:lnTo>
                    <a:pt x="196850" y="756754"/>
                  </a:lnTo>
                  <a:lnTo>
                    <a:pt x="286410" y="756754"/>
                  </a:lnTo>
                  <a:lnTo>
                    <a:pt x="286410" y="756373"/>
                  </a:lnTo>
                  <a:lnTo>
                    <a:pt x="311327" y="756373"/>
                  </a:lnTo>
                  <a:lnTo>
                    <a:pt x="311327" y="650595"/>
                  </a:lnTo>
                  <a:lnTo>
                    <a:pt x="297980" y="655955"/>
                  </a:lnTo>
                  <a:lnTo>
                    <a:pt x="291147" y="657860"/>
                  </a:lnTo>
                  <a:lnTo>
                    <a:pt x="286410" y="664095"/>
                  </a:lnTo>
                  <a:lnTo>
                    <a:pt x="286410" y="724623"/>
                  </a:lnTo>
                  <a:lnTo>
                    <a:pt x="286410" y="725131"/>
                  </a:lnTo>
                  <a:lnTo>
                    <a:pt x="196850" y="725131"/>
                  </a:lnTo>
                  <a:lnTo>
                    <a:pt x="196850" y="724623"/>
                  </a:lnTo>
                  <a:lnTo>
                    <a:pt x="196837" y="664095"/>
                  </a:lnTo>
                  <a:lnTo>
                    <a:pt x="192112" y="657860"/>
                  </a:lnTo>
                  <a:lnTo>
                    <a:pt x="185267" y="655955"/>
                  </a:lnTo>
                  <a:lnTo>
                    <a:pt x="142468" y="638759"/>
                  </a:lnTo>
                  <a:lnTo>
                    <a:pt x="105219" y="613181"/>
                  </a:lnTo>
                  <a:lnTo>
                    <a:pt x="74510" y="580542"/>
                  </a:lnTo>
                  <a:lnTo>
                    <a:pt x="51333" y="542175"/>
                  </a:lnTo>
                  <a:lnTo>
                    <a:pt x="36703" y="499364"/>
                  </a:lnTo>
                  <a:lnTo>
                    <a:pt x="31597" y="453440"/>
                  </a:lnTo>
                  <a:lnTo>
                    <a:pt x="37160" y="405307"/>
                  </a:lnTo>
                  <a:lnTo>
                    <a:pt x="52984" y="361099"/>
                  </a:lnTo>
                  <a:lnTo>
                    <a:pt x="77800" y="322072"/>
                  </a:lnTo>
                  <a:lnTo>
                    <a:pt x="110350" y="289509"/>
                  </a:lnTo>
                  <a:lnTo>
                    <a:pt x="149339" y="264668"/>
                  </a:lnTo>
                  <a:lnTo>
                    <a:pt x="193535" y="248831"/>
                  </a:lnTo>
                  <a:lnTo>
                    <a:pt x="241630" y="243281"/>
                  </a:lnTo>
                  <a:lnTo>
                    <a:pt x="289725" y="248831"/>
                  </a:lnTo>
                  <a:lnTo>
                    <a:pt x="333908" y="264668"/>
                  </a:lnTo>
                  <a:lnTo>
                    <a:pt x="372910" y="289509"/>
                  </a:lnTo>
                  <a:lnTo>
                    <a:pt x="405447" y="322072"/>
                  </a:lnTo>
                  <a:lnTo>
                    <a:pt x="430276" y="361099"/>
                  </a:lnTo>
                  <a:lnTo>
                    <a:pt x="446100" y="405307"/>
                  </a:lnTo>
                  <a:lnTo>
                    <a:pt x="451650" y="453440"/>
                  </a:lnTo>
                  <a:lnTo>
                    <a:pt x="451650" y="336245"/>
                  </a:lnTo>
                  <a:lnTo>
                    <a:pt x="441934" y="318350"/>
                  </a:lnTo>
                  <a:lnTo>
                    <a:pt x="412407" y="282549"/>
                  </a:lnTo>
                  <a:lnTo>
                    <a:pt x="376631" y="253009"/>
                  </a:lnTo>
                  <a:lnTo>
                    <a:pt x="358736" y="243281"/>
                  </a:lnTo>
                  <a:lnTo>
                    <a:pt x="335584" y="230682"/>
                  </a:lnTo>
                  <a:lnTo>
                    <a:pt x="290258" y="216573"/>
                  </a:lnTo>
                  <a:lnTo>
                    <a:pt x="241630" y="211658"/>
                  </a:lnTo>
                  <a:lnTo>
                    <a:pt x="192989" y="216573"/>
                  </a:lnTo>
                  <a:lnTo>
                    <a:pt x="147662" y="230682"/>
                  </a:lnTo>
                  <a:lnTo>
                    <a:pt x="106629" y="253009"/>
                  </a:lnTo>
                  <a:lnTo>
                    <a:pt x="70853" y="282549"/>
                  </a:lnTo>
                  <a:lnTo>
                    <a:pt x="41325" y="318350"/>
                  </a:lnTo>
                  <a:lnTo>
                    <a:pt x="19024" y="359422"/>
                  </a:lnTo>
                  <a:lnTo>
                    <a:pt x="4914" y="404774"/>
                  </a:lnTo>
                  <a:lnTo>
                    <a:pt x="0" y="453440"/>
                  </a:lnTo>
                  <a:lnTo>
                    <a:pt x="5448" y="504355"/>
                  </a:lnTo>
                  <a:lnTo>
                    <a:pt x="21094" y="551992"/>
                  </a:lnTo>
                  <a:lnTo>
                    <a:pt x="45923" y="595007"/>
                  </a:lnTo>
                  <a:lnTo>
                    <a:pt x="78905" y="632066"/>
                  </a:lnTo>
                  <a:lnTo>
                    <a:pt x="119011" y="661809"/>
                  </a:lnTo>
                  <a:lnTo>
                    <a:pt x="165239" y="682891"/>
                  </a:lnTo>
                  <a:lnTo>
                    <a:pt x="165239" y="732205"/>
                  </a:lnTo>
                  <a:lnTo>
                    <a:pt x="169024" y="728421"/>
                  </a:lnTo>
                  <a:lnTo>
                    <a:pt x="169024" y="732243"/>
                  </a:lnTo>
                  <a:lnTo>
                    <a:pt x="168770" y="732243"/>
                  </a:lnTo>
                  <a:lnTo>
                    <a:pt x="168770" y="750023"/>
                  </a:lnTo>
                  <a:lnTo>
                    <a:pt x="168770" y="753211"/>
                  </a:lnTo>
                  <a:lnTo>
                    <a:pt x="165582" y="750023"/>
                  </a:lnTo>
                  <a:lnTo>
                    <a:pt x="168770" y="750023"/>
                  </a:lnTo>
                  <a:lnTo>
                    <a:pt x="168770" y="732243"/>
                  </a:lnTo>
                  <a:lnTo>
                    <a:pt x="165239" y="732243"/>
                  </a:lnTo>
                  <a:lnTo>
                    <a:pt x="165239" y="749681"/>
                  </a:lnTo>
                  <a:lnTo>
                    <a:pt x="165239" y="750023"/>
                  </a:lnTo>
                  <a:lnTo>
                    <a:pt x="165239" y="785126"/>
                  </a:lnTo>
                  <a:lnTo>
                    <a:pt x="168579" y="781786"/>
                  </a:lnTo>
                  <a:lnTo>
                    <a:pt x="168579" y="785596"/>
                  </a:lnTo>
                  <a:lnTo>
                    <a:pt x="165239" y="785596"/>
                  </a:lnTo>
                  <a:lnTo>
                    <a:pt x="165239" y="802119"/>
                  </a:lnTo>
                  <a:lnTo>
                    <a:pt x="168579" y="802119"/>
                  </a:lnTo>
                  <a:lnTo>
                    <a:pt x="168579" y="805942"/>
                  </a:lnTo>
                  <a:lnTo>
                    <a:pt x="165239" y="802589"/>
                  </a:lnTo>
                  <a:lnTo>
                    <a:pt x="165239" y="850087"/>
                  </a:lnTo>
                  <a:lnTo>
                    <a:pt x="172313" y="857173"/>
                  </a:lnTo>
                  <a:lnTo>
                    <a:pt x="310934" y="857173"/>
                  </a:lnTo>
                  <a:lnTo>
                    <a:pt x="318008" y="850087"/>
                  </a:lnTo>
                  <a:lnTo>
                    <a:pt x="318008" y="825550"/>
                  </a:lnTo>
                  <a:lnTo>
                    <a:pt x="318008" y="802589"/>
                  </a:lnTo>
                  <a:lnTo>
                    <a:pt x="314680" y="805929"/>
                  </a:lnTo>
                  <a:lnTo>
                    <a:pt x="314680" y="802119"/>
                  </a:lnTo>
                  <a:lnTo>
                    <a:pt x="318020" y="802119"/>
                  </a:lnTo>
                  <a:lnTo>
                    <a:pt x="318020" y="785596"/>
                  </a:lnTo>
                  <a:lnTo>
                    <a:pt x="314680" y="785596"/>
                  </a:lnTo>
                  <a:lnTo>
                    <a:pt x="314680" y="781799"/>
                  </a:lnTo>
                  <a:lnTo>
                    <a:pt x="318020" y="785126"/>
                  </a:lnTo>
                  <a:lnTo>
                    <a:pt x="318020" y="750023"/>
                  </a:lnTo>
                  <a:lnTo>
                    <a:pt x="318020" y="749681"/>
                  </a:lnTo>
                  <a:lnTo>
                    <a:pt x="318020" y="732243"/>
                  </a:lnTo>
                  <a:lnTo>
                    <a:pt x="317677" y="732243"/>
                  </a:lnTo>
                  <a:lnTo>
                    <a:pt x="317677" y="750023"/>
                  </a:lnTo>
                  <a:lnTo>
                    <a:pt x="314490" y="753211"/>
                  </a:lnTo>
                  <a:lnTo>
                    <a:pt x="314490" y="750023"/>
                  </a:lnTo>
                  <a:lnTo>
                    <a:pt x="317677" y="750023"/>
                  </a:lnTo>
                  <a:lnTo>
                    <a:pt x="317677" y="732243"/>
                  </a:lnTo>
                  <a:lnTo>
                    <a:pt x="314236" y="732243"/>
                  </a:lnTo>
                  <a:lnTo>
                    <a:pt x="314236" y="728433"/>
                  </a:lnTo>
                  <a:lnTo>
                    <a:pt x="318020" y="732205"/>
                  </a:lnTo>
                  <a:lnTo>
                    <a:pt x="318020" y="682891"/>
                  </a:lnTo>
                  <a:lnTo>
                    <a:pt x="364236" y="661809"/>
                  </a:lnTo>
                  <a:lnTo>
                    <a:pt x="404355" y="632066"/>
                  </a:lnTo>
                  <a:lnTo>
                    <a:pt x="437337" y="595007"/>
                  </a:lnTo>
                  <a:lnTo>
                    <a:pt x="462165" y="551992"/>
                  </a:lnTo>
                  <a:lnTo>
                    <a:pt x="477812" y="504355"/>
                  </a:lnTo>
                  <a:lnTo>
                    <a:pt x="483260" y="453440"/>
                  </a:lnTo>
                  <a:close/>
                </a:path>
              </a:pathLst>
            </a:custGeom>
            <a:solidFill>
              <a:srgbClr val="3C2E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5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60406" y="3952066"/>
              <a:ext cx="129753" cy="129839"/>
            </a:xfrm>
            <a:prstGeom prst="rect">
              <a:avLst/>
            </a:prstGeom>
          </p:spPr>
        </p:pic>
        <p:pic>
          <p:nvPicPr>
            <p:cNvPr id="36" name="object 5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18005" y="3955990"/>
              <a:ext cx="129745" cy="129839"/>
            </a:xfrm>
            <a:prstGeom prst="rect">
              <a:avLst/>
            </a:prstGeom>
          </p:spPr>
        </p:pic>
        <p:sp>
          <p:nvSpPr>
            <p:cNvPr id="37" name="object 57"/>
            <p:cNvSpPr/>
            <p:nvPr/>
          </p:nvSpPr>
          <p:spPr>
            <a:xfrm>
              <a:off x="5997232" y="4267085"/>
              <a:ext cx="922655" cy="42545"/>
            </a:xfrm>
            <a:custGeom>
              <a:avLst/>
              <a:gdLst/>
              <a:ahLst/>
              <a:cxnLst/>
              <a:rect l="l" t="t" r="r" b="b"/>
              <a:pathLst>
                <a:path w="922654" h="42545">
                  <a:moveTo>
                    <a:pt x="170408" y="17576"/>
                  </a:moveTo>
                  <a:lnTo>
                    <a:pt x="163334" y="10502"/>
                  </a:lnTo>
                  <a:lnTo>
                    <a:pt x="154609" y="10502"/>
                  </a:lnTo>
                  <a:lnTo>
                    <a:pt x="7086" y="10502"/>
                  </a:lnTo>
                  <a:lnTo>
                    <a:pt x="0" y="17576"/>
                  </a:lnTo>
                  <a:lnTo>
                    <a:pt x="0" y="35039"/>
                  </a:lnTo>
                  <a:lnTo>
                    <a:pt x="7086" y="42125"/>
                  </a:lnTo>
                  <a:lnTo>
                    <a:pt x="163334" y="42125"/>
                  </a:lnTo>
                  <a:lnTo>
                    <a:pt x="170408" y="35039"/>
                  </a:lnTo>
                  <a:lnTo>
                    <a:pt x="170408" y="17576"/>
                  </a:lnTo>
                  <a:close/>
                </a:path>
                <a:path w="922654" h="42545">
                  <a:moveTo>
                    <a:pt x="922578" y="7086"/>
                  </a:moveTo>
                  <a:lnTo>
                    <a:pt x="915504" y="0"/>
                  </a:lnTo>
                  <a:lnTo>
                    <a:pt x="906780" y="0"/>
                  </a:lnTo>
                  <a:lnTo>
                    <a:pt x="759256" y="0"/>
                  </a:lnTo>
                  <a:lnTo>
                    <a:pt x="752170" y="7086"/>
                  </a:lnTo>
                  <a:lnTo>
                    <a:pt x="752170" y="24549"/>
                  </a:lnTo>
                  <a:lnTo>
                    <a:pt x="759256" y="31623"/>
                  </a:lnTo>
                  <a:lnTo>
                    <a:pt x="915504" y="31623"/>
                  </a:lnTo>
                  <a:lnTo>
                    <a:pt x="922578" y="24549"/>
                  </a:lnTo>
                  <a:lnTo>
                    <a:pt x="922578" y="7086"/>
                  </a:lnTo>
                  <a:close/>
                </a:path>
              </a:pathLst>
            </a:custGeom>
            <a:solidFill>
              <a:srgbClr val="3C2E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4327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6"/>
          <p:cNvSpPr/>
          <p:nvPr/>
        </p:nvSpPr>
        <p:spPr>
          <a:xfrm>
            <a:off x="7847376" y="1179779"/>
            <a:ext cx="41345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/>
          </a:p>
        </p:txBody>
      </p:sp>
      <p:sp>
        <p:nvSpPr>
          <p:cNvPr id="6" name="Прямоугольник 7"/>
          <p:cNvSpPr/>
          <p:nvPr/>
        </p:nvSpPr>
        <p:spPr>
          <a:xfrm>
            <a:off x="573825" y="1055675"/>
            <a:ext cx="3622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ЛИТЕРАТУРА: </a:t>
            </a:r>
            <a:endParaRPr lang="ru-RU" b="1" dirty="0"/>
          </a:p>
        </p:txBody>
      </p:sp>
      <p:sp>
        <p:nvSpPr>
          <p:cNvPr id="15" name="Прямоугольник 7"/>
          <p:cNvSpPr/>
          <p:nvPr/>
        </p:nvSpPr>
        <p:spPr>
          <a:xfrm>
            <a:off x="307843" y="4422350"/>
            <a:ext cx="44120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ИНТЕРНЕТ-РЕСУРСЫ: </a:t>
            </a:r>
            <a:endParaRPr lang="ru-RU" b="1" dirty="0"/>
          </a:p>
        </p:txBody>
      </p:sp>
      <p:sp>
        <p:nvSpPr>
          <p:cNvPr id="24" name="Rectangle 23"/>
          <p:cNvSpPr/>
          <p:nvPr/>
        </p:nvSpPr>
        <p:spPr>
          <a:xfrm>
            <a:off x="699776" y="4742037"/>
            <a:ext cx="66299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www.youtube.com/watch?v=dUw7rf9xCko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аспекты взаимодействия образовательной организации с родителями в современных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условиях. Автор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Хлебникова Маргарита Витальевна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vk.com/club203141860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- практикум на тему: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эффективного взаимодействия педагогов и семей воспитанников в современных условиях»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7572375" y="1240341"/>
            <a:ext cx="0" cy="484901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328086" y="1375362"/>
            <a:ext cx="70643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формы вовлечения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в образовательный процесс ДОО: мастер-классы, проекты, целевые прогулки, спортивные праздники, развлечения, дистанционные проекты, электронная газета: методическое пособие / под ред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В.А.Деркунской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СПб.: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«ИЗДАТЕЛЬСТВО «ДЕТСТВО-ПРЕСС»,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224с. (Методический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 программы «Детство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».)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родителей с детьми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 до 3 лет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руководством педагога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Конспекты занятий, игры. — СПб. : ООО «ИЗДАТЕЛЬСТВО «ДЕТСТВО-ПРЕСС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2020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— 128 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Агуреева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Т.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Шесть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вариантов, как сплотить педагогов, детей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«Справочник старшего воспитателя»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№11, Ноябрь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(Электронная версия журнала.)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385">
            <a:off x="8775737" y="1807381"/>
            <a:ext cx="2757231" cy="3667555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E449D49D-EF32-AC4D-B058-8F32C4CD01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269"/>
          <a:stretch/>
        </p:blipFill>
        <p:spPr>
          <a:xfrm>
            <a:off x="7932231" y="7937"/>
            <a:ext cx="4324651" cy="685799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7581229 w 12192000"/>
              <a:gd name="connsiteY5" fmla="*/ 1916519 h 6858000"/>
              <a:gd name="connsiteX6" fmla="*/ 7316085 w 12192000"/>
              <a:gd name="connsiteY6" fmla="*/ 4751519 h 6858000"/>
              <a:gd name="connsiteX7" fmla="*/ 10128036 w 12192000"/>
              <a:gd name="connsiteY7" fmla="*/ 5014508 h 6858000"/>
              <a:gd name="connsiteX8" fmla="*/ 10393181 w 12192000"/>
              <a:gd name="connsiteY8" fmla="*/ 2179507 h 6858000"/>
              <a:gd name="connsiteX9" fmla="*/ 7581229 w 12192000"/>
              <a:gd name="connsiteY9" fmla="*/ 19165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7581229" y="1916519"/>
                </a:moveTo>
                <a:lnTo>
                  <a:pt x="7316085" y="4751519"/>
                </a:lnTo>
                <a:lnTo>
                  <a:pt x="10128036" y="5014508"/>
                </a:lnTo>
                <a:lnTo>
                  <a:pt x="10393181" y="2179507"/>
                </a:lnTo>
                <a:lnTo>
                  <a:pt x="7581229" y="1916519"/>
                </a:lnTo>
                <a:close/>
              </a:path>
            </a:pathLst>
          </a:cu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8150" y="201550"/>
            <a:ext cx="9819655" cy="5424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 и интернет ресурсы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undefin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57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018" y="0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824" y="1632638"/>
            <a:ext cx="10721454" cy="4986526"/>
          </a:xfrm>
        </p:spPr>
        <p:txBody>
          <a:bodyPr>
            <a:normAutofit fontScale="85000" lnSpcReduction="20000"/>
          </a:bodyPr>
          <a:lstStyle/>
          <a:p>
            <a:pPr marL="0" indent="627063" algn="just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педагогов и родителей одна из самых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сложных и актуальных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 в дошкольном образовательном учреждении.  Родители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основном находятся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пассивной стороне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образования. Многие из них настолько загружены своими проблемами, что сложно выделить время на общение со своими детьми и тем более личное участие в воспитании и образовании. Некоторые считают, пусть этим занимаются профессионалы – педагоги - дошкольники.</a:t>
            </a:r>
          </a:p>
          <a:p>
            <a:pPr marL="0" indent="627063" algn="just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Современное дошкольное образование немыслимо без прямого взаимодействия с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родителями. Реализация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может быть осуществлена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образовательными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учреждениями в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одностороннем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порядке. На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педагогам должна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прийти семья - первый и основной институт, который напрямую связан с формированием личности ребенка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родителям нужно становиться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продолжением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педагога. </a:t>
            </a:r>
          </a:p>
          <a:p>
            <a:pPr marL="0" indent="627063" algn="just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образования напрямую зависит от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того, насколько грамотно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дошкольная организация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 координацию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в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воспитании и обучении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49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E449D49D-EF32-AC4D-B058-8F32C4CD01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96"/>
          <a:stretch/>
        </p:blipFill>
        <p:spPr>
          <a:xfrm>
            <a:off x="6277970" y="0"/>
            <a:ext cx="5914030" cy="616878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7581229 w 12192000"/>
              <a:gd name="connsiteY5" fmla="*/ 1916519 h 6858000"/>
              <a:gd name="connsiteX6" fmla="*/ 7316085 w 12192000"/>
              <a:gd name="connsiteY6" fmla="*/ 4751519 h 6858000"/>
              <a:gd name="connsiteX7" fmla="*/ 10128036 w 12192000"/>
              <a:gd name="connsiteY7" fmla="*/ 5014508 h 6858000"/>
              <a:gd name="connsiteX8" fmla="*/ 10393181 w 12192000"/>
              <a:gd name="connsiteY8" fmla="*/ 2179507 h 6858000"/>
              <a:gd name="connsiteX9" fmla="*/ 7581229 w 12192000"/>
              <a:gd name="connsiteY9" fmla="*/ 19165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7581229" y="1916519"/>
                </a:moveTo>
                <a:lnTo>
                  <a:pt x="7316085" y="4751519"/>
                </a:lnTo>
                <a:lnTo>
                  <a:pt x="10128036" y="5014508"/>
                </a:lnTo>
                <a:lnTo>
                  <a:pt x="10393181" y="2179507"/>
                </a:lnTo>
                <a:lnTo>
                  <a:pt x="7581229" y="1916519"/>
                </a:lnTo>
                <a:close/>
              </a:path>
            </a:pathLst>
          </a:cu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018" y="1"/>
            <a:ext cx="10515600" cy="899334"/>
          </a:xfrm>
        </p:spPr>
        <p:txBody>
          <a:bodyPr/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находка и новизна: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183" y="1146413"/>
            <a:ext cx="6654420" cy="4394579"/>
          </a:xfrm>
        </p:spPr>
        <p:txBody>
          <a:bodyPr>
            <a:normAutofit fontScale="92500" lnSpcReduction="10000"/>
          </a:bodyPr>
          <a:lstStyle/>
          <a:p>
            <a:pPr marL="0" indent="627063" algn="just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опыта определяется понятием сотрудничества педагогов и родителей в ДОО, в том числе в дистанционном формате.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 строим «на равных»! 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627063" algn="just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попытались устранить различия в позициях педагогов и родителей. Стараемся обуздать в себе авторитарного педагога и не указывать родителям в вопросах воспитания и образования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детей. Поэтому подобрали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апробировали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эффективные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вовлечения родителей в образовательную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627063" algn="just">
              <a:buNone/>
            </a:pP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95650" y="5540992"/>
            <a:ext cx="9648968" cy="103722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Сотру́дничество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это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совместной деятельности в какой-либо сфере двух и более людей или организаций для достижения общих целей, при которой происходит обмен знаниями, обучение и достижение согласия (консенсуса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Википедия.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Родительское собрание в средней группе. Пути взаимодействия воспитателей и  родителей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03" b="95349" l="637" r="97611">
                        <a14:foregroundMark x1="60510" y1="72304" x2="75955" y2="66173"/>
                        <a14:backgroundMark x1="28822" y1="7611" x2="28503" y2="29598"/>
                        <a14:backgroundMark x1="55573" y1="5074" x2="50955" y2="37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2784">
            <a:off x="7319536" y="2253487"/>
            <a:ext cx="3830897" cy="256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3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084B6-5AA6-DC40-BF50-3097C4FB2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802" y="430513"/>
            <a:ext cx="8631948" cy="101252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атмосферы сотрудничества педагогов и семей воспитанников.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en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300D4A64-8049-834E-9803-49E66F200C35}"/>
              </a:ext>
            </a:extLst>
          </p:cNvPr>
          <p:cNvGrpSpPr>
            <a:grpSpLocks/>
          </p:cNvGrpSpPr>
          <p:nvPr/>
        </p:nvGrpSpPr>
        <p:grpSpPr bwMode="auto">
          <a:xfrm>
            <a:off x="993034" y="4727299"/>
            <a:ext cx="9664656" cy="746126"/>
            <a:chOff x="1248" y="1320"/>
            <a:chExt cx="3440" cy="470"/>
          </a:xfrm>
        </p:grpSpPr>
        <p:sp>
          <p:nvSpPr>
            <p:cNvPr id="5" name="Line 3">
              <a:extLst>
                <a:ext uri="{FF2B5EF4-FFF2-40B4-BE49-F238E27FC236}">
                  <a16:creationId xmlns:a16="http://schemas.microsoft.com/office/drawing/2014/main" id="{2562CC5A-BB0C-204B-80CE-5DACE8CA5C1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62545D62-AFB2-4744-9626-2DBFD415E9C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D4BEECD2-1FF3-5748-BEC5-54ED8C7CD2B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63" y="1320"/>
              <a:ext cx="3025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Организовать возможность </a:t>
              </a:r>
              <a:r>
                <a:rPr lang="ru-RU" sz="2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обмена </a:t>
              </a:r>
              <a:r>
                <a:rPr lang="ru-RU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педагогическим опытом </a:t>
              </a:r>
              <a:r>
                <a:rPr 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 целью поиска эффективных подходов к построению взаимодействия с родителями.</a:t>
              </a:r>
              <a:endPara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6D921ADC-67C5-A246-879A-C4839DEC214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DF66131F-0D09-504A-8650-44C38C18453E}"/>
              </a:ext>
            </a:extLst>
          </p:cNvPr>
          <p:cNvGrpSpPr>
            <a:grpSpLocks/>
          </p:cNvGrpSpPr>
          <p:nvPr/>
        </p:nvGrpSpPr>
        <p:grpSpPr bwMode="auto">
          <a:xfrm>
            <a:off x="890916" y="1793932"/>
            <a:ext cx="9378953" cy="841375"/>
            <a:chOff x="1248" y="1850"/>
            <a:chExt cx="3301" cy="530"/>
          </a:xfrm>
        </p:grpSpPr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D35B5C0C-CD85-1E41-9D1F-8EE61E44292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F55F2CE9-6822-3443-BF59-4EE56A1145A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17A399AE-DE6D-6D42-8CF1-F69FC956C52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94" y="1850"/>
              <a:ext cx="2855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Организовать работу </a:t>
              </a:r>
              <a:r>
                <a:rPr lang="ru-RU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творческой группы </a:t>
              </a:r>
              <a:r>
                <a:rPr 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педагогов ДОО</a:t>
              </a:r>
              <a:r>
                <a:rPr lang="ru-RU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по </a:t>
              </a:r>
              <a:r>
                <a:rPr lang="ru-RU" sz="2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дистанционному взаимодействию с родителями </a:t>
              </a:r>
              <a:r>
                <a:rPr lang="ru-RU" sz="2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2020-2021 уч. году.</a:t>
              </a:r>
              <a:endPara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1B5A2B0B-D640-B043-A9F7-2876D888C24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0053415C-9D7E-9A4B-91A0-BE74E7CC02B9}"/>
              </a:ext>
            </a:extLst>
          </p:cNvPr>
          <p:cNvGrpSpPr>
            <a:grpSpLocks/>
          </p:cNvGrpSpPr>
          <p:nvPr/>
        </p:nvGrpSpPr>
        <p:grpSpPr bwMode="auto">
          <a:xfrm>
            <a:off x="890916" y="2796160"/>
            <a:ext cx="10791052" cy="785814"/>
            <a:chOff x="1248" y="2495"/>
            <a:chExt cx="3798" cy="495"/>
          </a:xfrm>
        </p:grpSpPr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E7AC145E-1B8B-3742-A751-9442615B005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584B5379-17E8-7645-ACBE-AD76E94915C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id="{B323D66F-0BC5-F941-8269-0CBE447E97F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80" y="2495"/>
              <a:ext cx="336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Организовать работу </a:t>
              </a:r>
              <a:r>
                <a:rPr lang="ru-RU" sz="2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творческой группы </a:t>
              </a:r>
              <a:r>
                <a:rPr lang="ru-RU" sz="2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педагогов ДОО </a:t>
              </a:r>
              <a:r>
                <a:rPr lang="ru-RU" sz="2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использованию  эффективных форм и методов сотрудничества с родителями </a:t>
              </a:r>
              <a:r>
                <a:rPr lang="ru-RU" sz="2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2021-2022 уч. году. </a:t>
              </a:r>
              <a:endPara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C9EEB03B-1CDE-D44A-8D5A-66825E01854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20A920BF-3715-6344-8227-513E3B83F696}"/>
              </a:ext>
            </a:extLst>
          </p:cNvPr>
          <p:cNvGrpSpPr>
            <a:grpSpLocks/>
          </p:cNvGrpSpPr>
          <p:nvPr/>
        </p:nvGrpSpPr>
        <p:grpSpPr bwMode="auto">
          <a:xfrm>
            <a:off x="941332" y="3779560"/>
            <a:ext cx="9948830" cy="763588"/>
            <a:chOff x="1248" y="3099"/>
            <a:chExt cx="3521" cy="481"/>
          </a:xfrm>
        </p:grpSpPr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A7DE4D00-6B9A-2541-BADF-BB09AC9F14D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60752C64-BD7A-A040-9858-07FD3BAC0FA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id="{573778C2-1E18-224F-9A2E-C1064C52344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76" y="3099"/>
              <a:ext cx="3093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Разработать </a:t>
              </a:r>
              <a:r>
                <a:rPr lang="ru-RU" sz="2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планы взаимодействия</a:t>
              </a:r>
              <a:r>
                <a:rPr lang="ru-RU" sz="2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содержащие </a:t>
              </a:r>
              <a:r>
                <a:rPr lang="ru-RU" sz="2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активные </a:t>
              </a:r>
              <a:r>
                <a:rPr 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формы вовлечения </a:t>
              </a:r>
              <a:r>
                <a:rPr lang="ru-RU" sz="2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родителей в образовательную деятельность.</a:t>
              </a:r>
              <a:endPara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id="{C1654465-A7AE-4C49-9EEE-8A2BBE4C5EC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grpSp>
        <p:nvGrpSpPr>
          <p:cNvPr id="24" name="Group 22">
            <a:extLst>
              <a:ext uri="{FF2B5EF4-FFF2-40B4-BE49-F238E27FC236}">
                <a16:creationId xmlns:a16="http://schemas.microsoft.com/office/drawing/2014/main" id="{4E567AAB-77C5-8D44-8542-654D3FF31C18}"/>
              </a:ext>
            </a:extLst>
          </p:cNvPr>
          <p:cNvGrpSpPr>
            <a:grpSpLocks/>
          </p:cNvGrpSpPr>
          <p:nvPr/>
        </p:nvGrpSpPr>
        <p:grpSpPr bwMode="auto">
          <a:xfrm>
            <a:off x="1005031" y="5699305"/>
            <a:ext cx="9023333" cy="731838"/>
            <a:chOff x="1248" y="3119"/>
            <a:chExt cx="3216" cy="461"/>
          </a:xfrm>
        </p:grpSpPr>
        <p:sp>
          <p:nvSpPr>
            <p:cNvPr id="25" name="Line 23">
              <a:extLst>
                <a:ext uri="{FF2B5EF4-FFF2-40B4-BE49-F238E27FC236}">
                  <a16:creationId xmlns:a16="http://schemas.microsoft.com/office/drawing/2014/main" id="{4F3CCCEC-7613-D145-96A0-5422C4BD6420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4">
              <a:extLst>
                <a:ext uri="{FF2B5EF4-FFF2-40B4-BE49-F238E27FC236}">
                  <a16:creationId xmlns:a16="http://schemas.microsoft.com/office/drawing/2014/main" id="{63CFDF74-2F78-F14E-A9D7-6AA0AB08C6C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7" name="Text Box 25">
              <a:extLst>
                <a:ext uri="{FF2B5EF4-FFF2-40B4-BE49-F238E27FC236}">
                  <a16:creationId xmlns:a16="http://schemas.microsoft.com/office/drawing/2014/main" id="{26376114-233B-474B-AFF9-5BA23AF7FC6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59" y="3119"/>
              <a:ext cx="2805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Сформировать </a:t>
              </a:r>
              <a:r>
                <a:rPr lang="ru-RU" sz="2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банк методических материалов </a:t>
              </a:r>
              <a:r>
                <a:rPr lang="ru-RU" sz="2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теме сотрудничества дошкольной организации с семьей.</a:t>
              </a:r>
              <a:endPara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 Box 26">
              <a:extLst>
                <a:ext uri="{FF2B5EF4-FFF2-40B4-BE49-F238E27FC236}">
                  <a16:creationId xmlns:a16="http://schemas.microsoft.com/office/drawing/2014/main" id="{211C7B17-EB3A-9647-B45F-3FA90DF7829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917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88" y="-41038"/>
            <a:ext cx="6672016" cy="109167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задачи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2020-2021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мы организовали работу творческой группы педагогов по дистанционному взаимодействию с родителями.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Текст</a:t>
            </a:r>
            <a:endParaRPr lang="ru-RU" dirty="0"/>
          </a:p>
        </p:txBody>
      </p:sp>
      <p:pic>
        <p:nvPicPr>
          <p:cNvPr id="5" name="Объект 6"/>
          <p:cNvPicPr>
            <a:picLocks noChangeAspect="1"/>
          </p:cNvPicPr>
          <p:nvPr/>
        </p:nvPicPr>
        <p:blipFill rotWithShape="1">
          <a:blip r:embed="rId2"/>
          <a:srcRect l="27249" t="24036" r="34427" b="26625"/>
          <a:stretch/>
        </p:blipFill>
        <p:spPr>
          <a:xfrm>
            <a:off x="271973" y="1406585"/>
            <a:ext cx="7082430" cy="51263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" t="4284" r="3804" b="6947"/>
          <a:stretch/>
        </p:blipFill>
        <p:spPr>
          <a:xfrm>
            <a:off x="7354403" y="81022"/>
            <a:ext cx="4655627" cy="663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3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401" y="0"/>
            <a:ext cx="9435704" cy="1107576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задачи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уже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2021-2022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учебном году работала творческая группа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ДОО по использованию  эффективных форм и методов сотрудничества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родителями. Наиболее значимые мероприятия года: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36728" y="1107576"/>
            <a:ext cx="10317708" cy="49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1813" indent="-531813">
              <a:buNone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«Эффективное сотрудничество с родителями. Что это?».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поиск эффективных форм и методов сотрудничества с родителями после пандемии.</a:t>
            </a:r>
          </a:p>
          <a:p>
            <a:pPr marL="531813" indent="-531813" algn="just">
              <a:buNone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конференция в ДОО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«Современные технологии построения партнёрских взаимоотношений семьи и ДОО».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обмен опытом и презентация творческих находок в направлении сотрудничества с родителями.</a:t>
            </a:r>
          </a:p>
          <a:p>
            <a:pPr marL="531813" indent="-531813" algn="just">
              <a:buNone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Апрель.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методических разработок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педагогическая находка по построению партнёрских взаимоотношений семьи и дошкольной организации».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сформировать банк методических материалов по теме сотрудничества дошкольной организации с семьей.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158" b="24396"/>
          <a:stretch/>
        </p:blipFill>
        <p:spPr>
          <a:xfrm>
            <a:off x="806718" y="4135270"/>
            <a:ext cx="4854482" cy="2601250"/>
          </a:xfrm>
          <a:prstGeom prst="rect">
            <a:avLst/>
          </a:prstGeom>
        </p:spPr>
      </p:pic>
      <p:pic>
        <p:nvPicPr>
          <p:cNvPr id="2050" name="Picture 2" descr="https://sun9-18.userapi.com/impg/neMpxes2gNySsEV57-mISZICBrcfE1mlzpht4w/HfVlyhV8VdM.jpg?size=1280x960&amp;quality=95&amp;sign=b9eb8793539208ae8e3961137d6653e5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 t="28548" b="4280"/>
          <a:stretch/>
        </p:blipFill>
        <p:spPr bwMode="auto">
          <a:xfrm>
            <a:off x="6031190" y="4145507"/>
            <a:ext cx="4723246" cy="259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42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3364"/>
            <a:ext cx="8469573" cy="1272606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третьей задачи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группа разработала форму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плана взаимодействия с семьями воспитанников.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эта форма используется педагогами, план составляется на начало учебного года. В течение года вносятся дополнения. В данной структуре плана удобно отслеживать активные  формы сотрудничества и вовлечения семьи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совместную деятельность.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ject 11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48466" y="-3363"/>
            <a:ext cx="3143533" cy="1655938"/>
          </a:xfrm>
          <a:prstGeom prst="rect">
            <a:avLst/>
          </a:prstGeom>
        </p:spPr>
      </p:pic>
      <p:sp>
        <p:nvSpPr>
          <p:cNvPr id="7" name="object 5"/>
          <p:cNvSpPr txBox="1"/>
          <p:nvPr/>
        </p:nvSpPr>
        <p:spPr>
          <a:xfrm>
            <a:off x="9184943" y="18658"/>
            <a:ext cx="2852382" cy="112338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Franklin Gothic Medium"/>
              </a:rPr>
              <a:t>Родители активные участники образовательной деятельности!</a:t>
            </a:r>
            <a:endParaRPr b="1" i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Lucida Sans Unicode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4146027"/>
              </p:ext>
            </p:extLst>
          </p:nvPr>
        </p:nvGraphicFramePr>
        <p:xfrm>
          <a:off x="245661" y="1269242"/>
          <a:ext cx="11791664" cy="5320791"/>
        </p:xfrm>
        <a:graphic>
          <a:graphicData uri="http://schemas.openxmlformats.org/drawingml/2006/table">
            <a:tbl>
              <a:tblPr firstRow="1" firstCol="1" bandRow="1"/>
              <a:tblGrid>
                <a:gridCol w="655858">
                  <a:extLst>
                    <a:ext uri="{9D8B030D-6E8A-4147-A177-3AD203B41FA5}">
                      <a16:colId xmlns:a16="http://schemas.microsoft.com/office/drawing/2014/main" val="3053394532"/>
                    </a:ext>
                  </a:extLst>
                </a:gridCol>
                <a:gridCol w="2404815">
                  <a:extLst>
                    <a:ext uri="{9D8B030D-6E8A-4147-A177-3AD203B41FA5}">
                      <a16:colId xmlns:a16="http://schemas.microsoft.com/office/drawing/2014/main" val="635515470"/>
                    </a:ext>
                  </a:extLst>
                </a:gridCol>
                <a:gridCol w="2254513">
                  <a:extLst>
                    <a:ext uri="{9D8B030D-6E8A-4147-A177-3AD203B41FA5}">
                      <a16:colId xmlns:a16="http://schemas.microsoft.com/office/drawing/2014/main" val="2328043709"/>
                    </a:ext>
                  </a:extLst>
                </a:gridCol>
                <a:gridCol w="3782049">
                  <a:extLst>
                    <a:ext uri="{9D8B030D-6E8A-4147-A177-3AD203B41FA5}">
                      <a16:colId xmlns:a16="http://schemas.microsoft.com/office/drawing/2014/main" val="1201337807"/>
                    </a:ext>
                  </a:extLst>
                </a:gridCol>
                <a:gridCol w="2694429">
                  <a:extLst>
                    <a:ext uri="{9D8B030D-6E8A-4147-A177-3AD203B41FA5}">
                      <a16:colId xmlns:a16="http://schemas.microsoft.com/office/drawing/2014/main" val="3287638064"/>
                    </a:ext>
                  </a:extLst>
                </a:gridCol>
              </a:tblGrid>
              <a:tr h="9276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Информационно-аналитическое направление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Наглядно-информационное направление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Совместная образовательная деятельность педагогов и родителей </a:t>
                      </a:r>
                      <a:r>
                        <a:rPr lang="ru-RU" sz="1600" b="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(коллективные формы)</a:t>
                      </a:r>
                    </a:p>
                  </a:txBody>
                  <a:tcPr marL="68580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Педагогическая поддержка родителей </a:t>
                      </a:r>
                      <a:r>
                        <a:rPr lang="ru-RU" sz="1600" b="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(индивидуальные</a:t>
                      </a:r>
                      <a:r>
                        <a:rPr lang="ru-RU" sz="1600" b="0" i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формы)</a:t>
                      </a:r>
                      <a:endParaRPr lang="ru-RU" sz="1600" b="0" i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578179"/>
                  </a:ext>
                </a:extLst>
              </a:tr>
              <a:tr h="43930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мониторинг, анкетирование, опрос.</a:t>
                      </a:r>
                    </a:p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Оформление и обновление паспортов семей.</a:t>
                      </a:r>
                    </a:p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Онлайн-анкетирование «Удовлетворенность родителей качеством ОД».</a:t>
                      </a:r>
                    </a:p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QR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-коды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 информацией на группы </a:t>
                      </a:r>
                      <a:r>
                        <a:rPr lang="en-US" sz="16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VK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общего чата или группы </a:t>
                      </a:r>
                      <a:r>
                        <a:rPr lang="en-US" sz="16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VK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endParaRPr lang="ru-RU" sz="1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Видео и фото в группе (чате) VK по организации занятий и режимных моментов.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Выставки творческих работ, в </a:t>
                      </a:r>
                      <a:r>
                        <a:rPr lang="ru-RU" sz="1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изготовленных вместе с семьёй.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Фотовыставки. Информационные листы, стенды, ширмы, папки-передвижки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др.</a:t>
                      </a:r>
                      <a:endParaRPr lang="ru-RU" sz="16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Совместные проекты.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Родительские собрания – </a:t>
                      </a:r>
                      <a:r>
                        <a:rPr lang="ru-RU" sz="16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используем активные формы проведения!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Конференции. Мастер-классы.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Практикумы. Круглые столы.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Совместные экскурсии.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День добрых дел.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День самоуправления.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Спортивные досуги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Совместные развлечения.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Совместная театральная деятельность.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Флеш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-мобы, акции, в </a:t>
                      </a:r>
                      <a:r>
                        <a:rPr lang="ru-RU" sz="1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социально-значимые.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Участие семьи в развитии и обогащении предметно-развивающей среды.</a:t>
                      </a:r>
                    </a:p>
                  </a:txBody>
                  <a:tcPr marL="68580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Педагогические беседы с родителями.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Консультации тематические, в том числе дистанционные.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Индивидуальная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ереписка  в чатах.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Буклеты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п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амятки.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Консультирование специалистами в рамках проекта «Современная школа» на базе нашего ДОУ.</a:t>
                      </a:r>
                    </a:p>
                  </a:txBody>
                  <a:tcPr marL="68580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00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2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/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28041" t="31313" r="34000" b="28177"/>
          <a:stretch/>
        </p:blipFill>
        <p:spPr>
          <a:xfrm>
            <a:off x="5638044" y="1263370"/>
            <a:ext cx="2123369" cy="127402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/>
          <a:srcRect l="27645" t="28304" r="34806" b="34732"/>
          <a:stretch/>
        </p:blipFill>
        <p:spPr>
          <a:xfrm>
            <a:off x="5653913" y="2777902"/>
            <a:ext cx="2078805" cy="115056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27545" t="23304" r="35007" b="39196"/>
          <a:stretch/>
        </p:blipFill>
        <p:spPr>
          <a:xfrm>
            <a:off x="5638044" y="4141306"/>
            <a:ext cx="2078805" cy="11703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7746" t="28304" r="35208" b="34375"/>
          <a:stretch/>
        </p:blipFill>
        <p:spPr>
          <a:xfrm>
            <a:off x="5691556" y="5587312"/>
            <a:ext cx="2016343" cy="1142048"/>
          </a:xfrm>
          <a:prstGeom prst="rect">
            <a:avLst/>
          </a:prstGeom>
        </p:spPr>
      </p:pic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152991" y="1081940"/>
            <a:ext cx="5538565" cy="577606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ТЕМЫ ВЫСТУПЛЕНИЙ:</a:t>
            </a:r>
          </a:p>
          <a:p>
            <a:pPr mar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с родителями в современных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условиях.</a:t>
            </a:r>
          </a:p>
          <a:p>
            <a:pPr mar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«Зарядка для ума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системы взаимодействия с семьями воспитанников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пандемии и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после.</a:t>
            </a:r>
          </a:p>
          <a:p>
            <a:pPr mar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формы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с родителями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социализации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раннего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возраста.</a:t>
            </a:r>
          </a:p>
          <a:p>
            <a:pPr mar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Серия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 фильмов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«Учимся вместе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организовать взаимодействие с родителями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темы недели, не нарушая новые санитарные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требования.</a:t>
            </a:r>
          </a:p>
          <a:p>
            <a:pPr mar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ДОУ.</a:t>
            </a:r>
          </a:p>
          <a:p>
            <a:pPr mar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использовать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QR-код и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канал,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оптимизировать информационные стенды для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родителей.</a:t>
            </a:r>
          </a:p>
          <a:p>
            <a:pPr mar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«Учим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стихи с удовольствием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!».</a:t>
            </a:r>
          </a:p>
          <a:p>
            <a:pPr mar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Кем я хочу стать?» по ранней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профориентации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в условиях семьи и детского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сада.</a:t>
            </a:r>
          </a:p>
          <a:p>
            <a:pPr marL="0" indent="0">
              <a:buNone/>
            </a:pP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337124">
            <a:off x="9854636" y="720973"/>
            <a:ext cx="2071889" cy="1487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 опыта работы на </a:t>
            </a: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</a:t>
            </a: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уровне</a:t>
            </a:r>
          </a:p>
          <a:p>
            <a:pPr algn="ctr"/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марта 2021 года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/>
          <a:srcRect l="11279" t="19018" r="35610" b="27232"/>
          <a:stretch/>
        </p:blipFill>
        <p:spPr>
          <a:xfrm>
            <a:off x="7820098" y="4136741"/>
            <a:ext cx="2056901" cy="1170373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E449D49D-EF32-AC4D-B058-8F32C4CD01C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269"/>
          <a:stretch/>
        </p:blipFill>
        <p:spPr>
          <a:xfrm>
            <a:off x="9519838" y="0"/>
            <a:ext cx="2592475" cy="281895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7581229 w 12192000"/>
              <a:gd name="connsiteY5" fmla="*/ 1916519 h 6858000"/>
              <a:gd name="connsiteX6" fmla="*/ 7316085 w 12192000"/>
              <a:gd name="connsiteY6" fmla="*/ 4751519 h 6858000"/>
              <a:gd name="connsiteX7" fmla="*/ 10128036 w 12192000"/>
              <a:gd name="connsiteY7" fmla="*/ 5014508 h 6858000"/>
              <a:gd name="connsiteX8" fmla="*/ 10393181 w 12192000"/>
              <a:gd name="connsiteY8" fmla="*/ 2179507 h 6858000"/>
              <a:gd name="connsiteX9" fmla="*/ 7581229 w 12192000"/>
              <a:gd name="connsiteY9" fmla="*/ 19165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7581229" y="1916519"/>
                </a:moveTo>
                <a:lnTo>
                  <a:pt x="7316085" y="4751519"/>
                </a:lnTo>
                <a:lnTo>
                  <a:pt x="10128036" y="5014508"/>
                </a:lnTo>
                <a:lnTo>
                  <a:pt x="10393181" y="2179507"/>
                </a:lnTo>
                <a:lnTo>
                  <a:pt x="7581229" y="1916519"/>
                </a:lnTo>
                <a:close/>
              </a:path>
            </a:pathLst>
          </a:cu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/>
          <a:srcRect l="27544" t="37232" r="34706" b="25089"/>
          <a:stretch/>
        </p:blipFill>
        <p:spPr>
          <a:xfrm>
            <a:off x="7775013" y="5587312"/>
            <a:ext cx="2109680" cy="118389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/>
          <a:srcRect l="10879" t="18661" r="35208" b="27410"/>
          <a:stretch/>
        </p:blipFill>
        <p:spPr>
          <a:xfrm>
            <a:off x="9884693" y="2731709"/>
            <a:ext cx="2109680" cy="11864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1"/>
          <a:srcRect l="27545" t="45089" r="34807" b="16875"/>
          <a:stretch/>
        </p:blipFill>
        <p:spPr>
          <a:xfrm>
            <a:off x="9901527" y="4141306"/>
            <a:ext cx="2092846" cy="118873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2"/>
          <a:srcRect l="27645" t="31340" r="35007" b="31875"/>
          <a:stretch/>
        </p:blipFill>
        <p:spPr>
          <a:xfrm>
            <a:off x="9928898" y="5573891"/>
            <a:ext cx="2065475" cy="114378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3"/>
          <a:srcRect l="27344" t="35982" r="34707" b="25447"/>
          <a:stretch/>
        </p:blipFill>
        <p:spPr>
          <a:xfrm>
            <a:off x="7805887" y="2765963"/>
            <a:ext cx="2016343" cy="115219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4"/>
          <a:srcRect l="27846" t="32589" r="34807" b="29732"/>
          <a:stretch/>
        </p:blipFill>
        <p:spPr>
          <a:xfrm>
            <a:off x="7805887" y="1329796"/>
            <a:ext cx="2028490" cy="11505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3516"/>
            <a:ext cx="9822230" cy="852743"/>
          </a:xfrm>
          <a:noFill/>
        </p:spPr>
        <p:txBody>
          <a:bodyPr>
            <a:noAutofit/>
          </a:bodyPr>
          <a:lstStyle/>
          <a:p>
            <a:pPr marL="342900" marR="89535" indent="-342900" algn="ctr">
              <a:lnSpc>
                <a:spcPct val="100000"/>
              </a:lnSpc>
              <a:spcBef>
                <a:spcPts val="0"/>
              </a:spcBef>
              <a:tabLst>
                <a:tab pos="679450" algn="l"/>
              </a:tabLst>
            </a:pPr>
            <a:r>
              <a:rPr lang="ru-RU" sz="18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Четвёртую задачу </a:t>
            </a:r>
            <a:r>
              <a:rPr lang="ru-RU" sz="1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организации возможности </a:t>
            </a:r>
            <a:r>
              <a:rPr lang="ru-RU" sz="1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обмена педагогическим </a:t>
            </a:r>
            <a:r>
              <a:rPr lang="ru-RU" sz="1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опытом на базе ДОУ провели </a:t>
            </a:r>
            <a:r>
              <a:rPr lang="ru-RU" sz="18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дистанционный районный семинар </a:t>
            </a:r>
            <a:r>
              <a:rPr lang="ru-RU" sz="18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практикум </a:t>
            </a:r>
            <a:r>
              <a:rPr lang="ru-RU" sz="1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 тему</a:t>
            </a:r>
            <a:r>
              <a:rPr lang="ru-RU" sz="1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 «Организация эффективного взаимодействия педагогов и семей воспитанников в современных условиях».</a:t>
            </a:r>
            <a:br>
              <a:rPr lang="ru-RU" sz="1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51406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87" y="0"/>
            <a:ext cx="9519838" cy="1071202"/>
          </a:xfrm>
          <a:noFill/>
        </p:spPr>
        <p:txBody>
          <a:bodyPr>
            <a:noAutofit/>
          </a:bodyPr>
          <a:lstStyle/>
          <a:p>
            <a:pPr marL="342900" marR="89535" indent="-342900" algn="ctr">
              <a:lnSpc>
                <a:spcPct val="100000"/>
              </a:lnSpc>
              <a:spcBef>
                <a:spcPts val="0"/>
              </a:spcBef>
              <a:tabLst>
                <a:tab pos="67945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 </a:t>
            </a:r>
            <a:r>
              <a:rPr lang="ru-RU" sz="20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практической значимости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наших материалов </a:t>
            </a: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лучше всего скажут сами педагоги. Представляем вам некоторые 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отзывы педагогов Череповецкого района </a:t>
            </a: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000" i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</a:t>
            </a:r>
            <a:r>
              <a:rPr lang="ru-RU" sz="2000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оригинальной редакции) 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337124">
            <a:off x="9910349" y="369778"/>
            <a:ext cx="2071889" cy="10573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значимость</a:t>
            </a: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E449D49D-EF32-AC4D-B058-8F32C4CD01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69"/>
          <a:stretch/>
        </p:blipFill>
        <p:spPr>
          <a:xfrm>
            <a:off x="9566084" y="0"/>
            <a:ext cx="2592475" cy="167647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7581229 w 12192000"/>
              <a:gd name="connsiteY5" fmla="*/ 1916519 h 6858000"/>
              <a:gd name="connsiteX6" fmla="*/ 7316085 w 12192000"/>
              <a:gd name="connsiteY6" fmla="*/ 4751519 h 6858000"/>
              <a:gd name="connsiteX7" fmla="*/ 10128036 w 12192000"/>
              <a:gd name="connsiteY7" fmla="*/ 5014508 h 6858000"/>
              <a:gd name="connsiteX8" fmla="*/ 10393181 w 12192000"/>
              <a:gd name="connsiteY8" fmla="*/ 2179507 h 6858000"/>
              <a:gd name="connsiteX9" fmla="*/ 7581229 w 12192000"/>
              <a:gd name="connsiteY9" fmla="*/ 19165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7581229" y="1916519"/>
                </a:moveTo>
                <a:lnTo>
                  <a:pt x="7316085" y="4751519"/>
                </a:lnTo>
                <a:lnTo>
                  <a:pt x="10128036" y="5014508"/>
                </a:lnTo>
                <a:lnTo>
                  <a:pt x="10393181" y="2179507"/>
                </a:lnTo>
                <a:lnTo>
                  <a:pt x="7581229" y="1916519"/>
                </a:lnTo>
                <a:close/>
              </a:path>
            </a:pathLst>
          </a:custGeom>
        </p:spPr>
      </p:pic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3553997" y="1254344"/>
            <a:ext cx="4695349" cy="2744450"/>
          </a:xfrm>
          <a:blipFill>
            <a:blip r:embed="rId3"/>
            <a:tile tx="0" ty="0" sx="100000" sy="100000" flip="none" algn="tl"/>
          </a:blip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Хочу поблагодарить Вас за такой </a:t>
            </a:r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нужный и актуальный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всех педагогов, специалистов семинар-практикум, его организацию, содержательность! Это просто замечательно, что педагоги ДОУ Череповецкого района смогли познакомиться </a:t>
            </a:r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полезным, разноплановым практическим материалом по  эффективному взаимодействию педагогов с семьями воспитанников в современных условиях!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Считаю, что такие "творческие находки" в вашей работе с родителями послужат и нам хорошим "подспорьем"!</a:t>
            </a:r>
          </a:p>
          <a:p>
            <a:pPr algn="ctr"/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0" y="1254344"/>
            <a:ext cx="3491856" cy="2596766"/>
          </a:xfrm>
          <a:blipFill>
            <a:blip r:embed="rId4"/>
            <a:tile tx="0" ty="0" sx="100000" sy="100000" flip="none" algn="tl"/>
          </a:blip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семинара-практикума мне очень понравилось: </a:t>
            </a:r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продуманность и чёткость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выступлений, их </a:t>
            </a:r>
            <a:r>
              <a:rPr lang="ru-RU" sz="16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яркость </a:t>
            </a:r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разнообразие, </a:t>
            </a:r>
            <a:r>
              <a:rPr lang="ru-RU" sz="1600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разноплановость</a:t>
            </a:r>
            <a:r>
              <a:rPr lang="ru-RU" sz="16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подачи материала педагогами, </a:t>
            </a:r>
            <a:r>
              <a:rPr lang="ru-RU" sz="16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раскрытие работы в разных возрастных </a:t>
            </a:r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группах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её </a:t>
            </a:r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системность и показ результатов и </a:t>
            </a:r>
            <a:r>
              <a:rPr lang="ru-RU" sz="16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"продуктов"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всего коллектива - педагогов и специалистов. </a:t>
            </a:r>
            <a:endParaRPr lang="ru-RU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БОЛЬШОЕ!!! </a:t>
            </a:r>
          </a:p>
          <a:p>
            <a:pPr algn="ctr"/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Объект 5"/>
          <p:cNvSpPr txBox="1">
            <a:spLocks/>
          </p:cNvSpPr>
          <p:nvPr/>
        </p:nvSpPr>
        <p:spPr>
          <a:xfrm>
            <a:off x="0" y="3912800"/>
            <a:ext cx="3491856" cy="280446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спасибо всему вашему замечательному творческому коллективу за методические разработки, интересные идеи. Все материалы представлены интересно,  динамично. </a:t>
            </a:r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Узнала много нового о дистанционных формах, платформах, ресурсах. Ваш опыт очень востребован в настоящее время.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Желаю вам успешной работы в разных форматах и скорейшего новоселья!</a:t>
            </a:r>
          </a:p>
          <a:p>
            <a:pPr algn="ctr"/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Объект 4"/>
          <p:cNvSpPr txBox="1">
            <a:spLocks/>
          </p:cNvSpPr>
          <p:nvPr/>
        </p:nvSpPr>
        <p:spPr>
          <a:xfrm>
            <a:off x="3553997" y="4078889"/>
            <a:ext cx="4695349" cy="264505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Восхищаюсь нашими педагогами района! Сколько креатива, интересных мыслей и подходов в работе с родителями. Есть чему поучится. Мне кажется в целом наши МО в таком формате стали насыщеннее и интереснее. Благодаря вынужденным обстоятельствам, педагоги ДОУ </a:t>
            </a:r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внесли очень много новизны во взаимодействие с семьей, что помогло укрепить доверительные отношения. Каждый опыт интересен. Огромный плюс, что им можно воспользоваться в своей практической деятельности.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Умницы!</a:t>
            </a:r>
          </a:p>
        </p:txBody>
      </p:sp>
      <p:sp>
        <p:nvSpPr>
          <p:cNvPr id="29" name="Объект 5"/>
          <p:cNvSpPr txBox="1">
            <a:spLocks/>
          </p:cNvSpPr>
          <p:nvPr/>
        </p:nvSpPr>
        <p:spPr>
          <a:xfrm>
            <a:off x="8311487" y="1526052"/>
            <a:ext cx="3847072" cy="1469776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большое за прекрасный материал, который </a:t>
            </a:r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 использовать в работе любой педагог. 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Интересно, современно, четко, коротко и понятно. </a:t>
            </a:r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педагогических находок  из  опыта коллег возьмем  в работу!</a:t>
            </a:r>
          </a:p>
        </p:txBody>
      </p:sp>
      <p:sp>
        <p:nvSpPr>
          <p:cNvPr id="30" name="Объект 5"/>
          <p:cNvSpPr txBox="1">
            <a:spLocks/>
          </p:cNvSpPr>
          <p:nvPr/>
        </p:nvSpPr>
        <p:spPr>
          <a:xfrm>
            <a:off x="8311487" y="3052104"/>
            <a:ext cx="3847072" cy="1959421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 </a:t>
            </a:r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ОБЪЕМНЫЙ подбор материала по теме "Взаимодействия семьи и детского сада".  Взяла на заметку опыт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созданию совместных фильмов, очень необычная форма общения с родителями. Заинтересовало использование QR-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кодов и день самоуправления!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бъект 5"/>
          <p:cNvSpPr txBox="1">
            <a:spLocks/>
          </p:cNvSpPr>
          <p:nvPr/>
        </p:nvSpPr>
        <p:spPr>
          <a:xfrm>
            <a:off x="8311487" y="5058904"/>
            <a:ext cx="3847072" cy="166504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педагоги   молодцы! Так держать! </a:t>
            </a:r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многое узнала и почерпнула для себя.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Желаю продолжать работу в той же манере,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больших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достижений и, главное, вдохновения для достижения целей. Отдельное спасибо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прекрасную организацию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РМО.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9843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2778</TotalTime>
  <Words>2024</Words>
  <Application>Microsoft Office PowerPoint</Application>
  <PresentationFormat>Широкоэкранный</PresentationFormat>
  <Paragraphs>173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Franklin Gothic Medium</vt:lpstr>
      <vt:lpstr>Lucida Sans Unicode</vt:lpstr>
      <vt:lpstr>Times New Roman</vt:lpstr>
      <vt:lpstr>Office Theme</vt:lpstr>
      <vt:lpstr>Современные формы построения партнерских взаимоотношений семьи и дошкольной организации</vt:lpstr>
      <vt:lpstr>Актуальность</vt:lpstr>
      <vt:lpstr>Творческая находка и новизна:</vt:lpstr>
      <vt:lpstr>Цель: создание атмосферы сотрудничества педагогов и семей воспитанников.  Задачи</vt:lpstr>
      <vt:lpstr>Для решения первой задачи в 2020-2021 учебном году мы организовали работу творческой группы педагогов по дистанционному взаимодействию с родителями.</vt:lpstr>
      <vt:lpstr>Для решения второй задачи уже в 2021-2022 учебном году работала творческая группа педагогов ДОО по использованию  эффективных форм и методов сотрудничества с родителями. Наиболее значимые мероприятия года:</vt:lpstr>
      <vt:lpstr>Для решения третьей задачи творческая группа разработала форму плана взаимодействия с семьями воспитанников. В настоящее время эта форма используется педагогами, план составляется на начало учебного года. В течение года вносятся дополнения. В данной структуре плана удобно отслеживать активные  формы сотрудничества и вовлечения семьи в совместную деятельность.</vt:lpstr>
      <vt:lpstr>Четвёртую задачу по организации возможности обмена педагогическим опытом на базе ДОУ провели дистанционный районный семинар - практикум на тему: «Организация эффективного взаимодействия педагогов и семей воспитанников в современных условиях».  </vt:lpstr>
      <vt:lpstr>О практической значимости наших материалов лучше всего скажут сами педагоги. Представляем вам некоторые отзывы педагогов Череповецкого района  (в оригинальной редакции) </vt:lpstr>
      <vt:lpstr>Задача по формированию банка методических материалов для родителей и педагогов реализована полностью. </vt:lpstr>
      <vt:lpstr>По итогам 2020-2021 года мы собрали Чек-лист №1 «Эффективные формы сотрудничества с семьями»</vt:lpstr>
      <vt:lpstr>По итогам 2021-2022 года мы собрали Чек-лист №2 «Эффективные формы сотрудничества с семьями»</vt:lpstr>
      <vt:lpstr>Презентация PowerPoint</vt:lpstr>
      <vt:lpstr>Выводы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Nina</cp:lastModifiedBy>
  <cp:revision>101</cp:revision>
  <dcterms:created xsi:type="dcterms:W3CDTF">2022-05-10T09:02:23Z</dcterms:created>
  <dcterms:modified xsi:type="dcterms:W3CDTF">2022-10-30T07:01:53Z</dcterms:modified>
</cp:coreProperties>
</file>