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87" r:id="rId2"/>
    <p:sldId id="289" r:id="rId3"/>
    <p:sldId id="290" r:id="rId4"/>
    <p:sldId id="285" r:id="rId5"/>
    <p:sldId id="286" r:id="rId6"/>
    <p:sldId id="280" r:id="rId7"/>
    <p:sldId id="281" r:id="rId8"/>
    <p:sldId id="282" r:id="rId9"/>
    <p:sldId id="283" r:id="rId10"/>
    <p:sldId id="284" r:id="rId11"/>
  </p:sldIdLst>
  <p:sldSz cx="13439775" cy="7559675"/>
  <p:notesSz cx="6858000" cy="9144000"/>
  <p:embeddedFontLst>
    <p:embeddedFont>
      <p:font typeface="Akrobat Black" charset="-52"/>
      <p:bold r:id="rId12"/>
    </p:embeddedFont>
    <p:embeddedFont>
      <p:font typeface="Akrobat" charset="-52"/>
      <p:regular r:id="rId13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Calibri Light" charset="0"/>
      <p:regular r:id="rId19"/>
      <p: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 userDrawn="1">
          <p15:clr>
            <a:srgbClr val="A4A3A4"/>
          </p15:clr>
        </p15:guide>
        <p15:guide id="2" pos="42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2D3"/>
    <a:srgbClr val="DCCFB8"/>
    <a:srgbClr val="57111C"/>
    <a:srgbClr val="7C464A"/>
    <a:srgbClr val="5B9BD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-690" y="-114"/>
      </p:cViewPr>
      <p:guideLst>
        <p:guide orient="horz" pos="2381"/>
        <p:guide pos="42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84" y="1237198"/>
            <a:ext cx="11423809" cy="263188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3" y="3970581"/>
            <a:ext cx="10079831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647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134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41" y="402484"/>
            <a:ext cx="289795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6" y="402484"/>
            <a:ext cx="8525858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833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086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6" y="1884671"/>
            <a:ext cx="11591806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6" y="5059035"/>
            <a:ext cx="11591806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205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5" y="2012414"/>
            <a:ext cx="571190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788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4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3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8" y="1853171"/>
            <a:ext cx="571365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8" y="2761381"/>
            <a:ext cx="5713656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784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59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465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7" y="1088456"/>
            <a:ext cx="6803885" cy="5372269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919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7" y="1088456"/>
            <a:ext cx="6803885" cy="5372269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958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4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6" y="7006701"/>
            <a:ext cx="30239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E83B-E9E2-4E97-94B1-ECD5699343F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701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701"/>
            <a:ext cx="30239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724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9.tiff"/><Relationship Id="rId7" Type="http://schemas.openxmlformats.org/officeDocument/2006/relationships/image" Target="../media/image24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tiff"/><Relationship Id="rId7" Type="http://schemas.openxmlformats.org/officeDocument/2006/relationships/image" Target="../media/image11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image" Target="../media/image14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9.tiff"/><Relationship Id="rId7" Type="http://schemas.openxmlformats.org/officeDocument/2006/relationships/image" Target="../media/image15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9.tiff"/><Relationship Id="rId7" Type="http://schemas.openxmlformats.org/officeDocument/2006/relationships/image" Target="../media/image17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9.tiff"/><Relationship Id="rId7" Type="http://schemas.openxmlformats.org/officeDocument/2006/relationships/image" Target="../media/image19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9.tiff"/><Relationship Id="rId7" Type="http://schemas.openxmlformats.org/officeDocument/2006/relationships/image" Target="../media/image21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4763"/>
            <a:ext cx="13439775" cy="755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Прямоугольник 11"/>
          <p:cNvSpPr>
            <a:spLocks noChangeArrowheads="1"/>
          </p:cNvSpPr>
          <p:nvPr/>
        </p:nvSpPr>
        <p:spPr bwMode="auto">
          <a:xfrm>
            <a:off x="2914650" y="225425"/>
            <a:ext cx="9464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57111C"/>
                </a:solidFill>
                <a:latin typeface="Akrobat Black" charset="-52"/>
              </a:rPr>
              <a:t>IV </a:t>
            </a:r>
            <a:r>
              <a:rPr lang="ru-RU" sz="1400" b="1">
                <a:solidFill>
                  <a:srgbClr val="57111C"/>
                </a:solidFill>
                <a:latin typeface="Akrobat Black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</a:p>
        </p:txBody>
      </p:sp>
      <p:sp>
        <p:nvSpPr>
          <p:cNvPr id="2052" name="Прямоугольник 12"/>
          <p:cNvSpPr>
            <a:spLocks noChangeArrowheads="1"/>
          </p:cNvSpPr>
          <p:nvPr/>
        </p:nvSpPr>
        <p:spPr bwMode="auto">
          <a:xfrm>
            <a:off x="638175" y="1481138"/>
            <a:ext cx="12409488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>
              <a:latin typeface="Akrobat" charset="-52"/>
            </a:endParaRPr>
          </a:p>
          <a:p>
            <a:pPr algn="ctr"/>
            <a:endParaRPr lang="ru-RU" sz="2800" b="1">
              <a:latin typeface="Akrobat" charset="-52"/>
            </a:endParaRPr>
          </a:p>
          <a:p>
            <a:pPr algn="ctr"/>
            <a:r>
              <a:rPr lang="ru-RU" sz="2800" b="1">
                <a:latin typeface="Akrobat" charset="-52"/>
              </a:rPr>
              <a:t>Активизация роли родителей (законных представителей) в образовательном процессе для эффективного формирования предпосылок функциональной грамотности </a:t>
            </a:r>
          </a:p>
          <a:p>
            <a:pPr algn="ctr"/>
            <a:r>
              <a:rPr lang="ru-RU" sz="2800" b="1">
                <a:latin typeface="Akrobat" charset="-52"/>
              </a:rPr>
              <a:t>у детей 6-7 лет через семейный клуб «Подготовишки»</a:t>
            </a:r>
          </a:p>
          <a:p>
            <a:pPr algn="ctr"/>
            <a:endParaRPr lang="ru-RU" sz="2800" b="1">
              <a:solidFill>
                <a:srgbClr val="57111C"/>
              </a:solidFill>
              <a:latin typeface="Akrobat" charset="-52"/>
            </a:endParaRPr>
          </a:p>
        </p:txBody>
      </p:sp>
      <p:pic>
        <p:nvPicPr>
          <p:cNvPr id="2053" name="Рисунок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79325" y="200025"/>
            <a:ext cx="900113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Прямоугольник 16"/>
          <p:cNvSpPr>
            <a:spLocks noChangeArrowheads="1"/>
          </p:cNvSpPr>
          <p:nvPr/>
        </p:nvSpPr>
        <p:spPr bwMode="auto">
          <a:xfrm>
            <a:off x="6719888" y="4381500"/>
            <a:ext cx="5994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Akrobat" charset="-52"/>
              </a:rPr>
              <a:t>Шутова Анна Сергеевна</a:t>
            </a:r>
            <a:r>
              <a:rPr lang="ru-RU" sz="2000" i="1">
                <a:latin typeface="Akrobat" charset="-52"/>
              </a:rPr>
              <a:t>, старший воспитатель, МАДОУ «Детский сад №114», г.Череповец</a:t>
            </a:r>
            <a:r>
              <a:rPr lang="ru-RU" sz="2000">
                <a:latin typeface="Akrobat" charset="-52"/>
              </a:rPr>
              <a:t> </a:t>
            </a:r>
          </a:p>
          <a:p>
            <a:r>
              <a:rPr lang="ru-RU" sz="2000" b="1" i="1">
                <a:latin typeface="Akrobat" charset="-52"/>
              </a:rPr>
              <a:t>Кузнецова Юлия Александровна</a:t>
            </a:r>
            <a:r>
              <a:rPr lang="ru-RU" sz="2000" i="1">
                <a:latin typeface="Akrobat" charset="-52"/>
              </a:rPr>
              <a:t>, педагог-психолог, МАДОУ «Детский сад №114», г. Череповец</a:t>
            </a:r>
            <a:endParaRPr lang="ru-RU" sz="2000" b="1">
              <a:solidFill>
                <a:srgbClr val="57111C"/>
              </a:solidFill>
              <a:latin typeface="Akrobat" charset="-52"/>
            </a:endParaRPr>
          </a:p>
          <a:p>
            <a:endParaRPr lang="ru-RU" sz="2000" b="1">
              <a:solidFill>
                <a:srgbClr val="57111C"/>
              </a:solidFill>
              <a:latin typeface="Akrobat" charset="-52"/>
            </a:endParaRPr>
          </a:p>
          <a:p>
            <a:endParaRPr lang="ru-RU" sz="2000" b="1">
              <a:solidFill>
                <a:srgbClr val="57111C"/>
              </a:solidFill>
              <a:latin typeface="Akrobat" charset="-52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14650" y="681038"/>
            <a:ext cx="9074150" cy="0"/>
          </a:xfrm>
          <a:prstGeom prst="line">
            <a:avLst/>
          </a:prstGeom>
          <a:ln w="3810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6" name="Прямоугольник 2"/>
          <p:cNvSpPr>
            <a:spLocks noChangeArrowheads="1"/>
          </p:cNvSpPr>
          <p:nvPr/>
        </p:nvSpPr>
        <p:spPr bwMode="auto">
          <a:xfrm>
            <a:off x="5462588" y="6791325"/>
            <a:ext cx="1962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57111C"/>
                </a:solidFill>
                <a:latin typeface="Akrobat Black" charset="-52"/>
              </a:rPr>
              <a:t>15–16 ноября 2023 г.</a:t>
            </a:r>
          </a:p>
        </p:txBody>
      </p:sp>
      <p:pic>
        <p:nvPicPr>
          <p:cNvPr id="2057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138" y="90488"/>
            <a:ext cx="1574800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28901" y="812482"/>
            <a:ext cx="8897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ПРАКТИЧЕСКАЯ ЦЕЛЕСООБРАЗНОСТЬ</a:t>
            </a:r>
            <a:endParaRPr lang="ru-RU" sz="28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2441" y="1473870"/>
            <a:ext cx="1242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Повышение </a:t>
            </a:r>
            <a:r>
              <a:rPr lang="ru-RU" sz="2800" b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качества </a:t>
            </a:r>
            <a:r>
              <a:rPr lang="ru-RU" sz="2800" b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дошкольного образования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Реализация модели взаимодействия с родителями в рамках семейного клуба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Удовлетворенность родителей (законных представителей) качеством дошкольного образования</a:t>
            </a:r>
            <a:endParaRPr lang="ru-RU" sz="2800" b="1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5122" name="Picture 2" descr="D:\МБДОУ 114\2023-2024\клуб\05.23 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01883" y="3581400"/>
            <a:ext cx="3954438" cy="2956560"/>
          </a:xfrm>
          <a:prstGeom prst="rect">
            <a:avLst/>
          </a:prstGeom>
          <a:noFill/>
        </p:spPr>
      </p:pic>
      <p:pic>
        <p:nvPicPr>
          <p:cNvPr id="5123" name="Picture 3" descr="D:\МБДОУ 114\2023-2024\клуб\09.23 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808" y="3596640"/>
            <a:ext cx="3901439" cy="2926080"/>
          </a:xfrm>
          <a:prstGeom prst="rect">
            <a:avLst/>
          </a:prstGeom>
          <a:noFill/>
        </p:spPr>
      </p:pic>
      <p:pic>
        <p:nvPicPr>
          <p:cNvPr id="5124" name="Picture 4" descr="D:\МБДОУ 114\2023-2024\клуб\02.23 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98280" y="3545252"/>
            <a:ext cx="4038600" cy="30194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5"/>
          <p:cNvPicPr>
            <a:picLocks noChangeAspect="1"/>
          </p:cNvPicPr>
          <p:nvPr/>
        </p:nvPicPr>
        <p:blipFill>
          <a:blip r:embed="rId2" cstate="print"/>
          <a:srcRect r="30965"/>
          <a:stretch>
            <a:fillRect/>
          </a:stretch>
        </p:blipFill>
        <p:spPr bwMode="auto">
          <a:xfrm>
            <a:off x="-15513050" y="5381625"/>
            <a:ext cx="7546975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2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3450" y="-2362200"/>
            <a:ext cx="18319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2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6538" y="6072188"/>
            <a:ext cx="3336925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Прямоугольник 7"/>
          <p:cNvSpPr>
            <a:spLocks noChangeArrowheads="1"/>
          </p:cNvSpPr>
          <p:nvPr/>
        </p:nvSpPr>
        <p:spPr bwMode="auto">
          <a:xfrm>
            <a:off x="2628900" y="812800"/>
            <a:ext cx="88979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57111C"/>
                </a:solidFill>
                <a:latin typeface="Akrobat Black" charset="-52"/>
              </a:rPr>
              <a:t>Функциональная грамотность</a:t>
            </a:r>
          </a:p>
        </p:txBody>
      </p:sp>
      <p:sp>
        <p:nvSpPr>
          <p:cNvPr id="4102" name="Прямоугольник 8"/>
          <p:cNvSpPr>
            <a:spLocks noChangeArrowheads="1"/>
          </p:cNvSpPr>
          <p:nvPr/>
        </p:nvSpPr>
        <p:spPr bwMode="auto">
          <a:xfrm>
            <a:off x="1512888" y="1778000"/>
            <a:ext cx="10404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1600">
              <a:solidFill>
                <a:srgbClr val="57111C"/>
              </a:solidFill>
              <a:latin typeface="Akrobat" charset="-52"/>
            </a:endParaRPr>
          </a:p>
        </p:txBody>
      </p:sp>
      <p:pic>
        <p:nvPicPr>
          <p:cNvPr id="4103" name="Рисунок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881" t="25999" r="15337" b="25504"/>
          <a:stretch>
            <a:fillRect/>
          </a:stretch>
        </p:blipFill>
        <p:spPr bwMode="auto">
          <a:xfrm>
            <a:off x="11526838" y="23813"/>
            <a:ext cx="171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Рисунок 1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142875"/>
            <a:ext cx="81597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9538" y="585788"/>
            <a:ext cx="10147300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6" name="Рисунок 14"/>
          <p:cNvPicPr>
            <a:picLocks noChangeAspect="1"/>
          </p:cNvPicPr>
          <p:nvPr/>
        </p:nvPicPr>
        <p:blipFill>
          <a:blip r:embed="rId2" cstate="print"/>
          <a:srcRect r="30965"/>
          <a:stretch>
            <a:fillRect/>
          </a:stretch>
        </p:blipFill>
        <p:spPr bwMode="auto">
          <a:xfrm>
            <a:off x="0" y="6303963"/>
            <a:ext cx="13439775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Прямоугольник 16"/>
          <p:cNvSpPr>
            <a:spLocks noChangeArrowheads="1"/>
          </p:cNvSpPr>
          <p:nvPr/>
        </p:nvSpPr>
        <p:spPr bwMode="auto">
          <a:xfrm>
            <a:off x="1512888" y="142875"/>
            <a:ext cx="9936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57111C"/>
                </a:solidFill>
                <a:latin typeface="Akrobat Black" charset="-52"/>
              </a:rPr>
              <a:t>IV </a:t>
            </a:r>
            <a:r>
              <a:rPr lang="ru-RU" sz="1400" b="1">
                <a:solidFill>
                  <a:srgbClr val="57111C"/>
                </a:solidFill>
                <a:latin typeface="Akrobat Black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9645" y="2338466"/>
            <a:ext cx="5711253" cy="3237875"/>
          </a:xfrm>
          <a:prstGeom prst="roundRect">
            <a:avLst/>
          </a:prstGeom>
          <a:solidFill>
            <a:srgbClr val="EAE2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krobat Black" charset="-52"/>
              </a:rPr>
              <a:t>Функционально грамотная личность -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krobat Black" charset="-52"/>
              </a:rPr>
              <a:t>человек, ориентирующийся в мире и действующий в соответствии с общественными ценностями, ожиданиями и интересами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krobat Black" charset="-52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05534" y="1499016"/>
            <a:ext cx="6145967" cy="5246558"/>
          </a:xfrm>
          <a:prstGeom prst="roundRect">
            <a:avLst/>
          </a:prstGeom>
          <a:solidFill>
            <a:srgbClr val="EAE2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57111C"/>
                </a:solidFill>
              </a:rPr>
              <a:t> </a:t>
            </a:r>
            <a:r>
              <a:rPr lang="ru-RU" sz="2400" dirty="0" smtClean="0">
                <a:solidFill>
                  <a:srgbClr val="57111C"/>
                </a:solidFill>
                <a:latin typeface="Akrobat Black" charset="-52"/>
              </a:rPr>
              <a:t>Самостоятельность</a:t>
            </a:r>
          </a:p>
          <a:p>
            <a:pPr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57111C"/>
                </a:solidFill>
                <a:latin typeface="Akrobat Black" charset="-52"/>
              </a:rPr>
              <a:t> Стремление к познанию</a:t>
            </a:r>
          </a:p>
          <a:p>
            <a:pPr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57111C"/>
                </a:solidFill>
                <a:latin typeface="Akrobat Black" charset="-52"/>
              </a:rPr>
              <a:t> Умение жить среди людей</a:t>
            </a:r>
          </a:p>
          <a:p>
            <a:pPr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57111C"/>
                </a:solidFill>
                <a:latin typeface="Akrobat Black" charset="-52"/>
              </a:rPr>
              <a:t> Обладание определенными качествами,     ключевыми компетенциями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5"/>
          <p:cNvPicPr>
            <a:picLocks noChangeAspect="1"/>
          </p:cNvPicPr>
          <p:nvPr/>
        </p:nvPicPr>
        <p:blipFill>
          <a:blip r:embed="rId2" cstate="print"/>
          <a:srcRect r="30965"/>
          <a:stretch>
            <a:fillRect/>
          </a:stretch>
        </p:blipFill>
        <p:spPr bwMode="auto">
          <a:xfrm>
            <a:off x="-15513050" y="5381625"/>
            <a:ext cx="7546975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2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3450" y="-2362200"/>
            <a:ext cx="18319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2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6538" y="6072188"/>
            <a:ext cx="3336925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Прямоугольник 7"/>
          <p:cNvSpPr>
            <a:spLocks noChangeArrowheads="1"/>
          </p:cNvSpPr>
          <p:nvPr/>
        </p:nvSpPr>
        <p:spPr bwMode="auto">
          <a:xfrm>
            <a:off x="2628900" y="812800"/>
            <a:ext cx="88979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Akrobat Black" charset="-52"/>
              </a:rPr>
              <a:t>Направления,  система мероприятий</a:t>
            </a:r>
            <a:endParaRPr lang="ru-RU" sz="2800" b="1" dirty="0">
              <a:solidFill>
                <a:srgbClr val="57111C"/>
              </a:solidFill>
              <a:latin typeface="Akrobat Black" charset="-52"/>
            </a:endParaRPr>
          </a:p>
        </p:txBody>
      </p:sp>
      <p:sp>
        <p:nvSpPr>
          <p:cNvPr id="5126" name="Прямоугольник 8"/>
          <p:cNvSpPr>
            <a:spLocks noChangeArrowheads="1"/>
          </p:cNvSpPr>
          <p:nvPr/>
        </p:nvSpPr>
        <p:spPr bwMode="auto">
          <a:xfrm>
            <a:off x="1512888" y="1778000"/>
            <a:ext cx="10404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1600">
              <a:solidFill>
                <a:srgbClr val="57111C"/>
              </a:solidFill>
              <a:latin typeface="Akrobat" charset="-52"/>
            </a:endParaRPr>
          </a:p>
        </p:txBody>
      </p:sp>
      <p:pic>
        <p:nvPicPr>
          <p:cNvPr id="5127" name="Рисунок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881" t="25999" r="15337" b="25504"/>
          <a:stretch>
            <a:fillRect/>
          </a:stretch>
        </p:blipFill>
        <p:spPr bwMode="auto">
          <a:xfrm>
            <a:off x="11526838" y="23813"/>
            <a:ext cx="171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Рисунок 1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142875"/>
            <a:ext cx="81597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9538" y="585788"/>
            <a:ext cx="10147300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0" name="Рисунок 14"/>
          <p:cNvPicPr>
            <a:picLocks noChangeAspect="1"/>
          </p:cNvPicPr>
          <p:nvPr/>
        </p:nvPicPr>
        <p:blipFill>
          <a:blip r:embed="rId2" cstate="print"/>
          <a:srcRect r="30965"/>
          <a:stretch>
            <a:fillRect/>
          </a:stretch>
        </p:blipFill>
        <p:spPr bwMode="auto">
          <a:xfrm>
            <a:off x="0" y="6303963"/>
            <a:ext cx="13439775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Прямоугольник 16"/>
          <p:cNvSpPr>
            <a:spLocks noChangeArrowheads="1"/>
          </p:cNvSpPr>
          <p:nvPr/>
        </p:nvSpPr>
        <p:spPr bwMode="auto">
          <a:xfrm>
            <a:off x="1512888" y="142875"/>
            <a:ext cx="9936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57111C"/>
                </a:solidFill>
                <a:latin typeface="Akrobat Black" charset="-52"/>
              </a:rPr>
              <a:t>IV </a:t>
            </a:r>
            <a:r>
              <a:rPr lang="ru-RU" sz="1400" b="1">
                <a:solidFill>
                  <a:srgbClr val="57111C"/>
                </a:solidFill>
                <a:latin typeface="Akrobat Black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</a:p>
        </p:txBody>
      </p:sp>
      <p:sp>
        <p:nvSpPr>
          <p:cNvPr id="13" name="Овал 12"/>
          <p:cNvSpPr/>
          <p:nvPr/>
        </p:nvSpPr>
        <p:spPr>
          <a:xfrm>
            <a:off x="5141913" y="1438275"/>
            <a:ext cx="3465512" cy="2954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krobat Black" charset="-52"/>
              </a:rPr>
              <a:t>Формирование предпосылок функциональной грамотности</a:t>
            </a:r>
            <a:endParaRPr lang="ru-RU" sz="2400" dirty="0">
              <a:latin typeface="Akrobat Black" charset="-52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206038" y="1584325"/>
            <a:ext cx="2887662" cy="1965325"/>
          </a:xfrm>
          <a:prstGeom prst="roundRect">
            <a:avLst/>
          </a:prstGeom>
          <a:solidFill>
            <a:srgbClr val="EAE2D3"/>
          </a:solidFill>
          <a:ln>
            <a:solidFill>
              <a:srgbClr val="DCCF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70C0"/>
                </a:solidFill>
                <a:latin typeface="Akrobat Black" charset="-52"/>
              </a:rPr>
              <a:t>Развивающие технологии</a:t>
            </a:r>
            <a:endParaRPr lang="ru-RU" sz="2400" dirty="0">
              <a:solidFill>
                <a:srgbClr val="0070C0"/>
              </a:solidFill>
              <a:latin typeface="Akrobat Black" charset="-52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622905" y="4479743"/>
            <a:ext cx="2887663" cy="1965325"/>
          </a:xfrm>
          <a:prstGeom prst="roundRect">
            <a:avLst/>
          </a:prstGeom>
          <a:solidFill>
            <a:srgbClr val="EAE2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70C0"/>
                </a:solidFill>
                <a:latin typeface="Akrobat Black" charset="-52"/>
              </a:rPr>
              <a:t>Педагог-партнер</a:t>
            </a:r>
            <a:endParaRPr lang="ru-RU" sz="2400" dirty="0">
              <a:solidFill>
                <a:srgbClr val="0070C0"/>
              </a:solidFill>
              <a:latin typeface="Akrobat Black" charset="-52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61013" y="4929188"/>
            <a:ext cx="2887662" cy="1965325"/>
          </a:xfrm>
          <a:prstGeom prst="roundRect">
            <a:avLst/>
          </a:prstGeom>
          <a:solidFill>
            <a:srgbClr val="EAE2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57111C"/>
                </a:solidFill>
                <a:latin typeface="Akrobat Black" charset="-52"/>
              </a:rPr>
              <a:t>Взаимодействие с родителями</a:t>
            </a:r>
            <a:endParaRPr lang="ru-RU" sz="2400" b="1" dirty="0">
              <a:solidFill>
                <a:srgbClr val="57111C"/>
              </a:solidFill>
              <a:latin typeface="Akrobat Black" charset="-52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29283" y="4584882"/>
            <a:ext cx="2887662" cy="1965325"/>
          </a:xfrm>
          <a:prstGeom prst="roundRect">
            <a:avLst/>
          </a:prstGeom>
          <a:solidFill>
            <a:srgbClr val="EAE2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70C0"/>
                </a:solidFill>
                <a:latin typeface="Akrobat Black" charset="-52"/>
              </a:rPr>
              <a:t>Развивающая предметно-пространственная среда</a:t>
            </a:r>
            <a:endParaRPr lang="ru-RU" sz="2400" dirty="0">
              <a:solidFill>
                <a:srgbClr val="0070C0"/>
              </a:solidFill>
              <a:latin typeface="Akrobat Black" charset="-52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41350" y="1689100"/>
            <a:ext cx="2887663" cy="1965325"/>
          </a:xfrm>
          <a:prstGeom prst="roundRect">
            <a:avLst/>
          </a:prstGeom>
          <a:solidFill>
            <a:srgbClr val="EAE2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70C0"/>
                </a:solidFill>
                <a:latin typeface="Akrobat Black" charset="-52"/>
              </a:rPr>
              <a:t>Воспитывающая среда</a:t>
            </a:r>
            <a:endParaRPr lang="ru-RU" sz="2400" dirty="0">
              <a:solidFill>
                <a:srgbClr val="0070C0"/>
              </a:solidFill>
              <a:latin typeface="Akrobat Black" charset="-52"/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8408955">
            <a:off x="3982153" y="3838054"/>
            <a:ext cx="1189037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5400000" flipV="1">
            <a:off x="6574631" y="4525169"/>
            <a:ext cx="588963" cy="352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8810625" y="2387443"/>
            <a:ext cx="1190625" cy="255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2093823">
            <a:off x="8558290" y="3858978"/>
            <a:ext cx="1275257" cy="278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0800000">
            <a:off x="3821399" y="2359962"/>
            <a:ext cx="1190625" cy="255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4341" y="1056322"/>
            <a:ext cx="78714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ВОЗНИКЛИ ВОПРОСЫ:</a:t>
            </a:r>
            <a:endParaRPr lang="ru-RU" sz="44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197" y="1931070"/>
            <a:ext cx="111206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57111C"/>
                </a:solidFill>
                <a:latin typeface="Akrobat" charset="-52"/>
              </a:rPr>
              <a:t>  Как вместе с родителями подготовить ребенка к школе?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57111C"/>
                </a:solidFill>
                <a:latin typeface="Akrobat" charset="-52"/>
              </a:rPr>
              <a:t>  Как ребенку успешно применить в жизни все знания и умения?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57111C"/>
                </a:solidFill>
                <a:latin typeface="Akrobat" charset="-52"/>
              </a:rPr>
              <a:t>  Как помочь ребенку адаптироваться в социуме?</a:t>
            </a:r>
            <a:r>
              <a:rPr lang="ru-RU" sz="28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 </a:t>
            </a:r>
            <a:endParaRPr lang="ru-RU" sz="2800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7169" name="Picture 1" descr="D:\МБДОУ 114\2023-2024\клуб\09.23 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4408" y="3687684"/>
            <a:ext cx="3780472" cy="2835354"/>
          </a:xfrm>
          <a:prstGeom prst="rect">
            <a:avLst/>
          </a:prstGeom>
          <a:noFill/>
        </p:spPr>
      </p:pic>
      <p:pic>
        <p:nvPicPr>
          <p:cNvPr id="7170" name="Picture 2" descr="D:\МБДОУ 114\2023-2024\клуб\04.23 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12607" y="3725823"/>
            <a:ext cx="3680873" cy="2752027"/>
          </a:xfrm>
          <a:prstGeom prst="rect">
            <a:avLst/>
          </a:prstGeom>
          <a:noFill/>
        </p:spPr>
      </p:pic>
      <p:pic>
        <p:nvPicPr>
          <p:cNvPr id="7171" name="Picture 3" descr="D:\МБДОУ 114\2023-2024\клуб\09.23 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37544" y="3703320"/>
            <a:ext cx="3725016" cy="2793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0757" y="869430"/>
            <a:ext cx="9779563" cy="5917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 </a:t>
            </a:r>
            <a:r>
              <a:rPr lang="ru-RU" sz="3200" b="1" dirty="0" smtClean="0">
                <a:solidFill>
                  <a:srgbClr val="57111C"/>
                </a:solidFill>
                <a:latin typeface="Akrobat" charset="-52"/>
              </a:rPr>
              <a:t>Цель клуба «</a:t>
            </a:r>
            <a:r>
              <a:rPr lang="ru-RU" sz="3200" b="1" dirty="0" err="1" smtClean="0">
                <a:solidFill>
                  <a:srgbClr val="57111C"/>
                </a:solidFill>
                <a:latin typeface="Akrobat" charset="-52"/>
              </a:rPr>
              <a:t>Подготовишки</a:t>
            </a:r>
            <a:r>
              <a:rPr lang="ru-RU" sz="3200" b="1" dirty="0" smtClean="0">
                <a:solidFill>
                  <a:srgbClr val="57111C"/>
                </a:solidFill>
                <a:latin typeface="Akrobat" charset="-52"/>
              </a:rPr>
              <a:t>»: </a:t>
            </a:r>
          </a:p>
          <a:p>
            <a:r>
              <a:rPr lang="ru-RU" sz="2400" b="1" dirty="0" smtClean="0">
                <a:solidFill>
                  <a:srgbClr val="57111C"/>
                </a:solidFill>
                <a:latin typeface="Akrobat" charset="-52"/>
              </a:rPr>
              <a:t>формирование психологической готовности      старших дошкольников к обучению в школе; повышение психолого-педагогической компетенции родителей в формировании предпосылок функциональной грамотности.</a:t>
            </a:r>
          </a:p>
          <a:p>
            <a:r>
              <a:rPr lang="ru-RU" sz="3200" b="1" dirty="0" smtClean="0">
                <a:solidFill>
                  <a:srgbClr val="57111C"/>
                </a:solidFill>
                <a:latin typeface="Akrobat" charset="-52"/>
              </a:rPr>
              <a:t>Задачи: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57111C"/>
                </a:solidFill>
                <a:latin typeface="Akrobat" charset="-52"/>
              </a:rPr>
              <a:t>  развивать у детей познавательную активность, интерес к школе;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57111C"/>
                </a:solidFill>
                <a:latin typeface="Akrobat" charset="-52"/>
              </a:rPr>
              <a:t>  активизировать умственную деятельность воспитанников;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57111C"/>
                </a:solidFill>
                <a:latin typeface="Akrobat" charset="-52"/>
              </a:rPr>
              <a:t>  познакомить родителей с игровыми упражнениями для интеллектуального развития детей;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57111C"/>
                </a:solidFill>
                <a:latin typeface="Akrobat" charset="-52"/>
              </a:rPr>
              <a:t>  формировать у детей умения сотрудничать со сверстниками и взрослыми в рамках заданной ситуации;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57111C"/>
                </a:solidFill>
                <a:latin typeface="Akrobat" charset="-52"/>
              </a:rPr>
              <a:t>  создать условия для совместной деятельности детей и родителей;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57111C"/>
                </a:solidFill>
                <a:latin typeface="Akrobat" charset="-52"/>
              </a:rPr>
              <a:t>  учить родителей понимать эмоциональный мир собственного ребенка, применять полученные знания и умения на практике, в социуме.  </a:t>
            </a:r>
          </a:p>
          <a:p>
            <a:pPr algn="just"/>
            <a:endParaRPr lang="ru-RU" sz="1600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6146" name="Picture 2" descr="D:\МБДОУ 114\2023-2024\клуб\01.23 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57672" y="1783081"/>
            <a:ext cx="3211830" cy="4282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28901" y="812482"/>
            <a:ext cx="88975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ВВОДНЫЙ ЭТАП</a:t>
            </a:r>
            <a:endParaRPr lang="ru-RU" sz="44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41877" y="1595790"/>
            <a:ext cx="104036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Приветствие                                            Разминка</a:t>
            </a:r>
            <a:endParaRPr lang="ru-RU" sz="4000" b="1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026" name="Picture 2" descr="D:\МБДОУ 114\2023-2024\клуб\01.23 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6995" y="2529839"/>
            <a:ext cx="5605685" cy="4191125"/>
          </a:xfrm>
          <a:prstGeom prst="rect">
            <a:avLst/>
          </a:prstGeom>
          <a:noFill/>
        </p:spPr>
      </p:pic>
      <p:pic>
        <p:nvPicPr>
          <p:cNvPr id="1027" name="Picture 3" descr="D:\МБДОУ 114\2023-2024\клуб\02.23 разминк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1360" y="2496581"/>
            <a:ext cx="5653088" cy="4239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21080" y="812482"/>
            <a:ext cx="1120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ОСНОВНОЙ ЭТАП – ПРАКТИЧЕСКОЕ ВЗАИМОДЕЙСТВИЕ</a:t>
            </a:r>
            <a:endParaRPr lang="ru-RU" sz="40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477" y="1691640"/>
            <a:ext cx="117150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     </a:t>
            </a:r>
            <a:r>
              <a:rPr lang="ru-RU" sz="4000" b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«Действуй по команде»</a:t>
            </a:r>
            <a:r>
              <a:rPr lang="ru-RU" sz="40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                   </a:t>
            </a:r>
            <a:r>
              <a:rPr lang="ru-RU" sz="4000" b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«Рисунки на спине»</a:t>
            </a:r>
            <a:endParaRPr lang="ru-RU" sz="4000" b="1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2050" name="Picture 2" descr="D:\МБДОУ 114\2023-2024\клуб\05.23 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76120" y="2529840"/>
            <a:ext cx="5668367" cy="4237990"/>
          </a:xfrm>
          <a:prstGeom prst="rect">
            <a:avLst/>
          </a:prstGeom>
          <a:noFill/>
        </p:spPr>
      </p:pic>
      <p:pic>
        <p:nvPicPr>
          <p:cNvPr id="2052" name="Picture 4" descr="D:\МБДОУ 114\2023-2024\клуб\04.23 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233" y="2545080"/>
            <a:ext cx="5585134" cy="417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28901" y="812482"/>
            <a:ext cx="88975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ЗАКЛЮЧИТЕЛЬНЫЙ ЭТАП</a:t>
            </a:r>
            <a:endParaRPr lang="ru-RU" sz="44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3277" y="1778670"/>
            <a:ext cx="107244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     Рефлексия                                          Обратная связь</a:t>
            </a:r>
            <a:endParaRPr lang="ru-RU" sz="4000" b="1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3074" name="Picture 2" descr="D:\МБДОУ 114\2023-2024\клуб\05.23 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31960" y="2484120"/>
            <a:ext cx="5564750" cy="4160520"/>
          </a:xfrm>
          <a:prstGeom prst="rect">
            <a:avLst/>
          </a:prstGeom>
          <a:noFill/>
        </p:spPr>
      </p:pic>
      <p:pic>
        <p:nvPicPr>
          <p:cNvPr id="3075" name="Picture 3" descr="D:\МБДОУ 114\2023-2024\клуб\02.23 рефлексия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1" y="2514600"/>
            <a:ext cx="5471160" cy="4103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95501" y="690562"/>
            <a:ext cx="88975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РЕЗУЛЬТАТИВНОСТЬ</a:t>
            </a:r>
            <a:endParaRPr lang="ru-RU" sz="44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8" name="Picture 3" descr="D:\МБДОУ 114\2023-2024\клуб\02.23 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72840" y="2834640"/>
            <a:ext cx="5668367" cy="4237990"/>
          </a:xfrm>
          <a:prstGeom prst="rect">
            <a:avLst/>
          </a:prstGeom>
          <a:noFill/>
        </p:spPr>
      </p:pic>
      <p:pic>
        <p:nvPicPr>
          <p:cNvPr id="4099" name="Picture 3" descr="D:\МБДОУ 114\2023-2024\клуб\01.23 1.jpg"/>
          <p:cNvPicPr>
            <a:picLocks noChangeAspect="1" noChangeArrowheads="1"/>
          </p:cNvPicPr>
          <p:nvPr/>
        </p:nvPicPr>
        <p:blipFill>
          <a:blip r:embed="rId8" cstate="print"/>
          <a:srcRect t="5766" r="8675" b="493"/>
          <a:stretch>
            <a:fillRect/>
          </a:stretch>
        </p:blipFill>
        <p:spPr bwMode="auto">
          <a:xfrm>
            <a:off x="106680" y="1981199"/>
            <a:ext cx="4023360" cy="3097349"/>
          </a:xfrm>
          <a:prstGeom prst="rect">
            <a:avLst/>
          </a:prstGeom>
          <a:noFill/>
        </p:spPr>
      </p:pic>
      <p:pic>
        <p:nvPicPr>
          <p:cNvPr id="4100" name="Picture 4" descr="D:\МБДОУ 114\2023-2024\клуб\09.23.jpg"/>
          <p:cNvPicPr>
            <a:picLocks noChangeAspect="1" noChangeArrowheads="1"/>
          </p:cNvPicPr>
          <p:nvPr/>
        </p:nvPicPr>
        <p:blipFill>
          <a:blip r:embed="rId9" cstate="print"/>
          <a:srcRect t="16822" b="11513"/>
          <a:stretch>
            <a:fillRect/>
          </a:stretch>
        </p:blipFill>
        <p:spPr bwMode="auto">
          <a:xfrm>
            <a:off x="8702844" y="2103120"/>
            <a:ext cx="4508331" cy="323088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37161" y="1275750"/>
            <a:ext cx="3169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«Составь слово»</a:t>
            </a:r>
            <a:endParaRPr lang="ru-RU" sz="3600" b="1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72001" y="2083470"/>
            <a:ext cx="3916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«Двойные рисунки»</a:t>
            </a:r>
            <a:endParaRPr lang="ru-RU" sz="3600" b="1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479281" y="1382430"/>
            <a:ext cx="3688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«Оживи картинку»</a:t>
            </a:r>
            <a:endParaRPr lang="ru-RU" sz="3600" b="1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1093</TotalTime>
  <Words>353</Words>
  <Application>Microsoft Office PowerPoint</Application>
  <PresentationFormat>Произвольный</PresentationFormat>
  <Paragraphs>58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Akrobat Black</vt:lpstr>
      <vt:lpstr>Akrobat</vt:lpstr>
      <vt:lpstr>Calibri</vt:lpstr>
      <vt:lpstr>Wingdings</vt:lpstr>
      <vt:lpstr>Calibri Light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USER101-5</dc:creator>
  <cp:lastModifiedBy>км</cp:lastModifiedBy>
  <cp:revision>95</cp:revision>
  <dcterms:created xsi:type="dcterms:W3CDTF">2023-04-07T08:06:44Z</dcterms:created>
  <dcterms:modified xsi:type="dcterms:W3CDTF">2023-11-09T12:12:24Z</dcterms:modified>
</cp:coreProperties>
</file>