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307" r:id="rId4"/>
    <p:sldId id="284" r:id="rId5"/>
    <p:sldId id="295" r:id="rId6"/>
    <p:sldId id="288" r:id="rId7"/>
    <p:sldId id="286" r:id="rId8"/>
    <p:sldId id="290" r:id="rId9"/>
    <p:sldId id="291" r:id="rId10"/>
    <p:sldId id="292" r:id="rId11"/>
    <p:sldId id="293" r:id="rId12"/>
    <p:sldId id="294" r:id="rId13"/>
    <p:sldId id="289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287" r:id="rId26"/>
  </p:sldIdLst>
  <p:sldSz cx="13439775" cy="7559675"/>
  <p:notesSz cx="6858000" cy="9144000"/>
  <p:embeddedFontLst>
    <p:embeddedFont>
      <p:font typeface="Akrobat Black" panose="020B0604020202020204" charset="-52"/>
      <p:bold r:id="rId27"/>
    </p:embeddedFont>
    <p:embeddedFont>
      <p:font typeface="Akrobat" panose="020B0604020202020204" charset="-5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464A"/>
    <a:srgbClr val="57111C"/>
    <a:srgbClr val="DCCFB8"/>
    <a:srgbClr val="EAE2D3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2" y="1140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tiff"/><Relationship Id="rId7" Type="http://schemas.openxmlformats.org/officeDocument/2006/relationships/image" Target="../media/image1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10" Type="http://schemas.openxmlformats.org/officeDocument/2006/relationships/image" Target="../media/image20.jp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tiff"/><Relationship Id="rId7" Type="http://schemas.openxmlformats.org/officeDocument/2006/relationships/image" Target="../media/image2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25.jpeg"/><Relationship Id="rId5" Type="http://schemas.openxmlformats.org/officeDocument/2006/relationships/image" Target="../media/image7.jpeg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5.tiff"/><Relationship Id="rId7" Type="http://schemas.openxmlformats.org/officeDocument/2006/relationships/image" Target="../media/image26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10" Type="http://schemas.openxmlformats.org/officeDocument/2006/relationships/image" Target="../media/image29.jpg"/><Relationship Id="rId4" Type="http://schemas.openxmlformats.org/officeDocument/2006/relationships/image" Target="../media/image6.pn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5.jpg"/><Relationship Id="rId3" Type="http://schemas.openxmlformats.org/officeDocument/2006/relationships/image" Target="../media/image5.tiff"/><Relationship Id="rId7" Type="http://schemas.openxmlformats.org/officeDocument/2006/relationships/image" Target="../media/image30.jpg"/><Relationship Id="rId12" Type="http://schemas.microsoft.com/office/2007/relationships/hdphoto" Target="../media/hdphoto3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34.jpeg"/><Relationship Id="rId5" Type="http://schemas.openxmlformats.org/officeDocument/2006/relationships/image" Target="../media/image7.jpeg"/><Relationship Id="rId10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5.tiff"/><Relationship Id="rId7" Type="http://schemas.openxmlformats.org/officeDocument/2006/relationships/image" Target="../media/image36.jpg"/><Relationship Id="rId12" Type="http://schemas.microsoft.com/office/2007/relationships/hdphoto" Target="../media/hdphoto4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40.png"/><Relationship Id="rId5" Type="http://schemas.openxmlformats.org/officeDocument/2006/relationships/image" Target="../media/image7.jpeg"/><Relationship Id="rId10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5.tiff"/><Relationship Id="rId7" Type="http://schemas.openxmlformats.org/officeDocument/2006/relationships/image" Target="../media/image4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10" Type="http://schemas.openxmlformats.org/officeDocument/2006/relationships/image" Target="../media/image44.jpg"/><Relationship Id="rId4" Type="http://schemas.openxmlformats.org/officeDocument/2006/relationships/image" Target="../media/image6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tiff"/><Relationship Id="rId7" Type="http://schemas.openxmlformats.org/officeDocument/2006/relationships/image" Target="../media/image4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10" Type="http://schemas.openxmlformats.org/officeDocument/2006/relationships/image" Target="../media/image48.jpeg"/><Relationship Id="rId4" Type="http://schemas.openxmlformats.org/officeDocument/2006/relationships/image" Target="../media/image6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3" Type="http://schemas.openxmlformats.org/officeDocument/2006/relationships/image" Target="../media/image5.tiff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53.jpg"/><Relationship Id="rId5" Type="http://schemas.openxmlformats.org/officeDocument/2006/relationships/image" Target="../media/image7.jpeg"/><Relationship Id="rId10" Type="http://schemas.openxmlformats.org/officeDocument/2006/relationships/image" Target="../media/image52.jpg"/><Relationship Id="rId4" Type="http://schemas.openxmlformats.org/officeDocument/2006/relationships/image" Target="../media/image6.png"/><Relationship Id="rId9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.tiff"/><Relationship Id="rId7" Type="http://schemas.openxmlformats.org/officeDocument/2006/relationships/image" Target="../media/image56.jpeg"/><Relationship Id="rId12" Type="http://schemas.openxmlformats.org/officeDocument/2006/relationships/image" Target="../media/image61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60.jpg"/><Relationship Id="rId5" Type="http://schemas.openxmlformats.org/officeDocument/2006/relationships/image" Target="../media/image7.jpeg"/><Relationship Id="rId10" Type="http://schemas.openxmlformats.org/officeDocument/2006/relationships/image" Target="../media/image59.jpg"/><Relationship Id="rId4" Type="http://schemas.openxmlformats.org/officeDocument/2006/relationships/image" Target="../media/image6.png"/><Relationship Id="rId9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.tiff"/><Relationship Id="rId7" Type="http://schemas.openxmlformats.org/officeDocument/2006/relationships/image" Target="../media/image62.jpg"/><Relationship Id="rId12" Type="http://schemas.openxmlformats.org/officeDocument/2006/relationships/image" Target="../media/image6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66.png"/><Relationship Id="rId5" Type="http://schemas.openxmlformats.org/officeDocument/2006/relationships/image" Target="../media/image7.jpeg"/><Relationship Id="rId10" Type="http://schemas.openxmlformats.org/officeDocument/2006/relationships/image" Target="../media/image65.jpg"/><Relationship Id="rId4" Type="http://schemas.openxmlformats.org/officeDocument/2006/relationships/image" Target="../media/image6.png"/><Relationship Id="rId9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tiff"/><Relationship Id="rId7" Type="http://schemas.openxmlformats.org/officeDocument/2006/relationships/image" Target="../media/image68.jpeg"/><Relationship Id="rId12" Type="http://schemas.openxmlformats.org/officeDocument/2006/relationships/image" Target="../media/image73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72.jpg"/><Relationship Id="rId5" Type="http://schemas.openxmlformats.org/officeDocument/2006/relationships/image" Target="../media/image7.jpeg"/><Relationship Id="rId10" Type="http://schemas.openxmlformats.org/officeDocument/2006/relationships/image" Target="../media/image71.jpeg"/><Relationship Id="rId4" Type="http://schemas.openxmlformats.org/officeDocument/2006/relationships/image" Target="../media/image6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5.tiff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78.jpg"/><Relationship Id="rId5" Type="http://schemas.openxmlformats.org/officeDocument/2006/relationships/image" Target="../media/image7.jpeg"/><Relationship Id="rId10" Type="http://schemas.openxmlformats.org/officeDocument/2006/relationships/image" Target="../media/image77.jpg"/><Relationship Id="rId4" Type="http://schemas.openxmlformats.org/officeDocument/2006/relationships/image" Target="../media/image6.pn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5.tiff"/><Relationship Id="rId7" Type="http://schemas.openxmlformats.org/officeDocument/2006/relationships/image" Target="../media/image80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10" Type="http://schemas.openxmlformats.org/officeDocument/2006/relationships/image" Target="../media/image83.jpeg"/><Relationship Id="rId4" Type="http://schemas.openxmlformats.org/officeDocument/2006/relationships/image" Target="../media/image6.png"/><Relationship Id="rId9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5.tiff"/><Relationship Id="rId7" Type="http://schemas.openxmlformats.org/officeDocument/2006/relationships/image" Target="../media/image84.jpg"/><Relationship Id="rId12" Type="http://schemas.openxmlformats.org/officeDocument/2006/relationships/image" Target="../media/image89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88.jpeg"/><Relationship Id="rId5" Type="http://schemas.openxmlformats.org/officeDocument/2006/relationships/image" Target="../media/image7.jpeg"/><Relationship Id="rId10" Type="http://schemas.openxmlformats.org/officeDocument/2006/relationships/image" Target="../media/image87.jpg"/><Relationship Id="rId4" Type="http://schemas.openxmlformats.org/officeDocument/2006/relationships/image" Target="../media/image6.png"/><Relationship Id="rId9" Type="http://schemas.openxmlformats.org/officeDocument/2006/relationships/image" Target="../media/image8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5.tiff"/><Relationship Id="rId7" Type="http://schemas.openxmlformats.org/officeDocument/2006/relationships/image" Target="../media/image90.jpg"/><Relationship Id="rId12" Type="http://schemas.microsoft.com/office/2007/relationships/hdphoto" Target="../media/hdphoto5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94.png"/><Relationship Id="rId5" Type="http://schemas.openxmlformats.org/officeDocument/2006/relationships/image" Target="../media/image7.jpeg"/><Relationship Id="rId10" Type="http://schemas.openxmlformats.org/officeDocument/2006/relationships/image" Target="../media/image93.jpg"/><Relationship Id="rId4" Type="http://schemas.openxmlformats.org/officeDocument/2006/relationships/image" Target="../media/image6.png"/><Relationship Id="rId9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tiff"/><Relationship Id="rId7" Type="http://schemas.openxmlformats.org/officeDocument/2006/relationships/image" Target="../media/image9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tiff"/><Relationship Id="rId7" Type="http://schemas.openxmlformats.org/officeDocument/2006/relationships/image" Target="../media/image1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tiff"/><Relationship Id="rId7" Type="http://schemas.openxmlformats.org/officeDocument/2006/relationships/image" Target="../media/image1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11" Type="http://schemas.openxmlformats.org/officeDocument/2006/relationships/image" Target="../media/image16.jpeg"/><Relationship Id="rId5" Type="http://schemas.openxmlformats.org/officeDocument/2006/relationships/image" Target="../media/image7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19888" y="4381440"/>
            <a:ext cx="5990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b="1" dirty="0" smtClean="0">
              <a:solidFill>
                <a:srgbClr val="7C464A"/>
              </a:solidFill>
              <a:latin typeface="Akrobat" panose="00000600000000000000" pitchFamily="2" charset="-52"/>
            </a:endParaRPr>
          </a:p>
          <a:p>
            <a:pPr algn="r"/>
            <a:endParaRPr lang="ru-RU" sz="2000" b="1" dirty="0">
              <a:solidFill>
                <a:srgbClr val="7C464A"/>
              </a:solidFill>
              <a:latin typeface="Akrobat" panose="00000600000000000000" pitchFamily="2" charset="-52"/>
            </a:endParaRPr>
          </a:p>
          <a:p>
            <a:pPr algn="r"/>
            <a:endParaRPr lang="ru-RU" sz="2000" b="1" dirty="0" smtClean="0">
              <a:solidFill>
                <a:srgbClr val="7C464A"/>
              </a:solidFill>
              <a:latin typeface="Akrobat" panose="00000600000000000000" pitchFamily="2" charset="-52"/>
            </a:endParaRPr>
          </a:p>
          <a:p>
            <a:pPr algn="r"/>
            <a:r>
              <a:rPr lang="ru-RU" sz="2000" b="1" dirty="0" smtClean="0">
                <a:solidFill>
                  <a:srgbClr val="7C464A"/>
                </a:solidFill>
                <a:latin typeface="Akrobat" panose="00000600000000000000" pitchFamily="2" charset="-52"/>
              </a:rPr>
              <a:t>Выступающие:</a:t>
            </a:r>
          </a:p>
          <a:p>
            <a:pPr algn="r"/>
            <a:r>
              <a:rPr lang="ru-RU" sz="2000" b="1" u="sng" dirty="0" smtClean="0">
                <a:solidFill>
                  <a:srgbClr val="7C464A"/>
                </a:solidFill>
                <a:latin typeface="Akrobat" panose="00000600000000000000" pitchFamily="2" charset="-52"/>
              </a:rPr>
              <a:t>Воробьева М.Н., Дьякова Д.В., Лопатина Н.В.,</a:t>
            </a:r>
          </a:p>
          <a:p>
            <a:pPr algn="r"/>
            <a:r>
              <a:rPr lang="ru-RU" sz="2000" b="1" u="sng" dirty="0" smtClean="0">
                <a:solidFill>
                  <a:srgbClr val="7C464A"/>
                </a:solidFill>
                <a:latin typeface="Akrobat" panose="00000600000000000000" pitchFamily="2" charset="-52"/>
              </a:rPr>
              <a:t>Воспитатели МАОУ «Центр образования №32»</a:t>
            </a:r>
            <a:r>
              <a:rPr lang="ru-RU" sz="2000" b="1" u="sng" dirty="0" smtClean="0">
                <a:solidFill>
                  <a:srgbClr val="7C464A"/>
                </a:solidFill>
              </a:rPr>
              <a:t> </a:t>
            </a:r>
            <a:endParaRPr lang="ru-RU" sz="2000" b="1" u="sng" dirty="0">
              <a:solidFill>
                <a:srgbClr val="7C464A"/>
              </a:solidFill>
            </a:endParaRPr>
          </a:p>
          <a:p>
            <a:endParaRPr lang="ru-RU" sz="2000" b="1" dirty="0" smtClean="0">
              <a:solidFill>
                <a:srgbClr val="7C464A"/>
              </a:solidFill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384799" y="1908604"/>
            <a:ext cx="6620933" cy="247283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7C464A"/>
                </a:solidFill>
              </a:rPr>
              <a:t>Формирование основ естественнонаучной грамотности у старших дошкольников через проектную деятельность экологической направленности</a:t>
            </a:r>
            <a:endParaRPr lang="ru-RU" sz="2800" b="1" i="1" dirty="0">
              <a:solidFill>
                <a:srgbClr val="7C464A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84" y="1908604"/>
            <a:ext cx="4253715" cy="32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5" y="1380064"/>
            <a:ext cx="3014133" cy="29210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4" y="846667"/>
            <a:ext cx="3081866" cy="34544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1" y="3950142"/>
            <a:ext cx="4064000" cy="28817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78936" y="4487334"/>
            <a:ext cx="3014132" cy="135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Выставка энциклопедий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«Вы слыхали о воде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r>
              <a:rPr lang="ru-RU" b="1" dirty="0" smtClean="0">
                <a:solidFill>
                  <a:srgbClr val="002060"/>
                </a:solidFill>
              </a:rPr>
              <a:t>Говорят она везде!»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97334" y="4487334"/>
            <a:ext cx="3081865" cy="10667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Выставка литературы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«Вода – чудесный дар природы»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99467" y="3082541"/>
            <a:ext cx="3386666" cy="6071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Рассматривание иллюстраций и чтение книг о воде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1" y="812482"/>
            <a:ext cx="2142309" cy="21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42533" y="186266"/>
            <a:ext cx="6214534" cy="5080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2060"/>
                </a:solidFill>
              </a:rPr>
              <a:t>                    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3" y="1665911"/>
            <a:ext cx="2658533" cy="23136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67" y="5063066"/>
            <a:ext cx="2399489" cy="16425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21" y="1938867"/>
            <a:ext cx="3410478" cy="27262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20" y="4165599"/>
            <a:ext cx="1998134" cy="25908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642533" y="694268"/>
            <a:ext cx="2523066" cy="8364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«Эти милые малые реки»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49801" y="2726267"/>
            <a:ext cx="3107266" cy="11514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«Окружает нас вода везде и всегда»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11521" y="694269"/>
            <a:ext cx="3410478" cy="914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Проблемная ситуация «Почему нельзя жить без чистой воды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1462" y="4114799"/>
            <a:ext cx="2998137" cy="8297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«Какая вода в реках : пресная или соленая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19599" y="720601"/>
            <a:ext cx="3837922" cy="17685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Беседы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(технология «Говорящие стены»)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069" y="5088465"/>
            <a:ext cx="2099382" cy="16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3" y="3523313"/>
            <a:ext cx="2814973" cy="23608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75" y="3523313"/>
            <a:ext cx="2778658" cy="23608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5" b="6218"/>
          <a:stretch/>
        </p:blipFill>
        <p:spPr>
          <a:xfrm>
            <a:off x="5317065" y="720602"/>
            <a:ext cx="5554133" cy="275524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651835" y="5144877"/>
            <a:ext cx="2752474" cy="14785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Дидактическая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игра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«Сложи и опиши»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90113" y="6067525"/>
            <a:ext cx="2905187" cy="573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Дидактические игры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с Кубиком </a:t>
            </a:r>
            <a:r>
              <a:rPr lang="ru-RU" b="1" dirty="0" err="1" smtClean="0">
                <a:solidFill>
                  <a:srgbClr val="002060"/>
                </a:solidFill>
              </a:rPr>
              <a:t>Блума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94132" y="6075379"/>
            <a:ext cx="3454198" cy="5658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Игровая ситуация «Кому и где нужна вода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01199" y="822043"/>
            <a:ext cx="2381559" cy="10459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Сюжетно-ролевая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игра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«Лаборатория»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35" y="1059063"/>
            <a:ext cx="2752474" cy="36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90651" y="372529"/>
            <a:ext cx="5805887" cy="622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solidFill>
                  <a:srgbClr val="002060"/>
                </a:solidFill>
              </a:rPr>
              <a:t>Продуктивная деятельность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 b="8622"/>
          <a:stretch/>
        </p:blipFill>
        <p:spPr>
          <a:xfrm>
            <a:off x="8901224" y="754202"/>
            <a:ext cx="2772688" cy="22627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9" r="5846" b="6203"/>
          <a:stretch/>
        </p:blipFill>
        <p:spPr>
          <a:xfrm>
            <a:off x="9259677" y="3205550"/>
            <a:ext cx="2100659" cy="217546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90" y="3799649"/>
            <a:ext cx="2371680" cy="27887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4926" y="1134737"/>
            <a:ext cx="3747362" cy="23651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28" b="17829"/>
          <a:stretch/>
        </p:blipFill>
        <p:spPr>
          <a:xfrm>
            <a:off x="4584926" y="3733839"/>
            <a:ext cx="3747362" cy="28336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20" y="1315061"/>
            <a:ext cx="2185421" cy="227033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8571123" y="5476812"/>
            <a:ext cx="3282210" cy="10466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Рисование листовок  «Чистый город –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чистая река!»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59466" y="635859"/>
            <a:ext cx="2404534" cy="5737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Создание плаката «Берегите воду!»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69" y="1234557"/>
            <a:ext cx="3328986" cy="2452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61" y="1234557"/>
            <a:ext cx="3580507" cy="2452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/>
        </p:blipFill>
        <p:spPr>
          <a:xfrm>
            <a:off x="2999148" y="3876055"/>
            <a:ext cx="2200813" cy="26515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949" y="3876055"/>
            <a:ext cx="2080763" cy="268640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942521" y="639563"/>
            <a:ext cx="6495248" cy="4869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Агитбригада  «Скажем «Нет!» загрязнению воды!»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26619" y="4792133"/>
            <a:ext cx="2767543" cy="1117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Рейд «Закрывай покрепче кран , чтоб не вытек океан»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74" b="96860" l="9729" r="89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5138">
            <a:off x="5746325" y="1839639"/>
            <a:ext cx="2607732" cy="17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39070" y="270575"/>
            <a:ext cx="7700094" cy="6940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solidFill>
                  <a:srgbClr val="002060"/>
                </a:solidFill>
              </a:rPr>
              <a:t>Конструкторское бюро «Экостройка»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27" y="3718850"/>
            <a:ext cx="3566885" cy="281828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507629" y="1298809"/>
            <a:ext cx="2205436" cy="1295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«Каким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предприятиям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города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нужна вода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>
          <a:xfrm>
            <a:off x="1732227" y="964638"/>
            <a:ext cx="3566885" cy="260482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"/>
          <a:stretch/>
        </p:blipFill>
        <p:spPr>
          <a:xfrm>
            <a:off x="7866178" y="984827"/>
            <a:ext cx="3496089" cy="258463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486399" y="2886796"/>
            <a:ext cx="2205436" cy="6826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«Набережная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будущего»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86400" y="4516367"/>
            <a:ext cx="2205436" cy="1139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«Фабрика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чистой воды»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24" y="3718850"/>
            <a:ext cx="3483143" cy="281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70" y="720602"/>
            <a:ext cx="2419389" cy="302193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978401" y="1016000"/>
            <a:ext cx="3318932" cy="982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Наблюдени</a:t>
            </a:r>
            <a:r>
              <a:rPr lang="ru-RU" b="1" dirty="0">
                <a:solidFill>
                  <a:srgbClr val="002060"/>
                </a:solidFill>
              </a:rPr>
              <a:t>е</a:t>
            </a:r>
            <a:r>
              <a:rPr lang="ru-RU" b="1" dirty="0" smtClean="0">
                <a:solidFill>
                  <a:srgbClr val="002060"/>
                </a:solidFill>
              </a:rPr>
              <a:t> за ливневым колодцем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«Куда бегут ручьи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04" y="3877732"/>
            <a:ext cx="3843867" cy="267546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rot="10800000" flipH="1" flipV="1">
            <a:off x="5571067" y="4775200"/>
            <a:ext cx="2726266" cy="9990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Наблюдение за таянием снега на участке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25467" y="4775200"/>
            <a:ext cx="2624666" cy="9990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Экскурсия в прачечную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8" y="720601"/>
            <a:ext cx="3081869" cy="36989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36" y="2472268"/>
            <a:ext cx="2283924" cy="19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28" y="3889971"/>
            <a:ext cx="1909572" cy="22914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8" y="3955078"/>
            <a:ext cx="1378527" cy="2193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11" y="667464"/>
            <a:ext cx="2142529" cy="30887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26" y="1086589"/>
            <a:ext cx="4359950" cy="26695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8"/>
          <a:stretch/>
        </p:blipFill>
        <p:spPr>
          <a:xfrm>
            <a:off x="3073705" y="3973411"/>
            <a:ext cx="2000199" cy="21735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66" y="667464"/>
            <a:ext cx="2312404" cy="30630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1" y="3841217"/>
            <a:ext cx="1462775" cy="2242121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360203" y="4831723"/>
            <a:ext cx="2368629" cy="5418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Прозрачность и чистота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954177" y="6278595"/>
            <a:ext cx="3969728" cy="443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Какой же грязный этот белый снег!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51134" y="6083338"/>
            <a:ext cx="2377698" cy="630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Разноцветная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вода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89192" y="3951400"/>
            <a:ext cx="2377698" cy="6907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Вода – растворитель веществ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60348" y="6300574"/>
            <a:ext cx="3556089" cy="3994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Чистая вода против грязной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389192" y="5522348"/>
            <a:ext cx="2377698" cy="4511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Очистка воды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8" y="637408"/>
            <a:ext cx="4535103" cy="15769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07" y="3545200"/>
            <a:ext cx="2460235" cy="29486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2" y="3545200"/>
            <a:ext cx="3272011" cy="294860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33693" y="2448395"/>
            <a:ext cx="3589865" cy="8466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Создание книги сказок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«Как дети речке помогали»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16907" y="2573867"/>
            <a:ext cx="6026226" cy="6942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Создание мультфильма «О чем говорит речка»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40" y="3507605"/>
            <a:ext cx="2044038" cy="232516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33693" y="6045318"/>
            <a:ext cx="3115733" cy="4431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Этюд «На реке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67" y="637408"/>
            <a:ext cx="2661798" cy="15769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866" y="637408"/>
            <a:ext cx="2594268" cy="15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51" y="3822105"/>
            <a:ext cx="2989986" cy="26528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20602"/>
            <a:ext cx="2514604" cy="29512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"/>
          <a:stretch/>
        </p:blipFill>
        <p:spPr>
          <a:xfrm>
            <a:off x="4053102" y="3822105"/>
            <a:ext cx="3258160" cy="26291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56" y="720601"/>
            <a:ext cx="2192358" cy="2951293"/>
          </a:xfrm>
          <a:prstGeom prst="rect">
            <a:avLst/>
          </a:prstGeom>
        </p:spPr>
      </p:pic>
      <p:sp>
        <p:nvSpPr>
          <p:cNvPr id="22" name="Заголовок 7"/>
          <p:cNvSpPr txBox="1">
            <a:spLocks/>
          </p:cNvSpPr>
          <p:nvPr/>
        </p:nvSpPr>
        <p:spPr>
          <a:xfrm>
            <a:off x="4770859" y="429660"/>
            <a:ext cx="4616066" cy="13534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       Интеллектуальная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  игра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   «Умники и умницы»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62" y="1918314"/>
            <a:ext cx="1656000" cy="1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31" y="1881069"/>
            <a:ext cx="1682076" cy="1628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6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0" y="1829678"/>
            <a:ext cx="7837714" cy="496388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3985" y="852805"/>
            <a:ext cx="11591806" cy="15899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Естественнонаучная грамотность </a:t>
            </a:r>
            <a:r>
              <a:rPr lang="ru-RU" sz="2400" b="1" dirty="0">
                <a:solidFill>
                  <a:srgbClr val="002060"/>
                </a:solidFill>
              </a:rPr>
              <a:t>– это способность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человека занимать активную гражданскую позицию по вопросам, связанными с естественными науками, и его готовность интересоваться естественнонаучными идеями.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Создание и презентация продукта проекта: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Дидактическое пособие 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«Голубое богатство Вологодчины»</a:t>
            </a:r>
            <a:endParaRPr lang="ru-RU" sz="2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19" y="3772968"/>
            <a:ext cx="1978394" cy="2736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04" y="3764691"/>
            <a:ext cx="1977082" cy="27581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49" y="3764691"/>
            <a:ext cx="1974205" cy="2772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15" y="3764691"/>
            <a:ext cx="2040612" cy="2736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35" y="1643478"/>
            <a:ext cx="3392445" cy="19822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0"/>
          <a:stretch/>
        </p:blipFill>
        <p:spPr>
          <a:xfrm>
            <a:off x="7563394" y="1672446"/>
            <a:ext cx="2116183" cy="19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27" y="3843867"/>
            <a:ext cx="2046817" cy="25569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4"/>
          <a:stretch/>
        </p:blipFill>
        <p:spPr>
          <a:xfrm>
            <a:off x="2846872" y="2601778"/>
            <a:ext cx="2877389" cy="18460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81" y="4794663"/>
            <a:ext cx="2073581" cy="160613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949108" y="2330575"/>
            <a:ext cx="3074519" cy="6603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Мастер-класс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«Вода и здоровье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49108" y="3201997"/>
            <a:ext cx="3074520" cy="76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Наблюдение «Точный счет»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49108" y="4218931"/>
            <a:ext cx="3074521" cy="575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Акция «Береги воду!»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949107" y="4944532"/>
            <a:ext cx="3074521" cy="406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ЧХЛ о воде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49108" y="1446778"/>
            <a:ext cx="3074521" cy="733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Тренинг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«Правила безопасного поведения на воде»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3" b="10173"/>
          <a:stretch/>
        </p:blipFill>
        <p:spPr>
          <a:xfrm>
            <a:off x="1697684" y="720602"/>
            <a:ext cx="2500825" cy="17581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321" y="3201997"/>
            <a:ext cx="2388466" cy="3249603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949107" y="5554134"/>
            <a:ext cx="3074522" cy="8466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Мини-музей «Шексна – милая сердцу река»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47" y="720601"/>
            <a:ext cx="2360640" cy="23090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49931" y="964684"/>
            <a:ext cx="3532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Работа </a:t>
            </a:r>
            <a:r>
              <a:rPr lang="ru-RU" sz="2000" b="1" dirty="0">
                <a:solidFill>
                  <a:srgbClr val="C00000"/>
                </a:solidFill>
              </a:rPr>
              <a:t>с родителями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697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03" y="1516459"/>
            <a:ext cx="2869093" cy="49175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03" t="6177" r="7603" b="-857"/>
          <a:stretch/>
        </p:blipFill>
        <p:spPr>
          <a:xfrm>
            <a:off x="9195339" y="720602"/>
            <a:ext cx="2318486" cy="285787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16183" y="720602"/>
            <a:ext cx="6653243" cy="6598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Акция «Мойте автомобили на автомойке!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Берегите чистоту рек!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57" y="1516459"/>
            <a:ext cx="3946834" cy="365924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553537" y="5509099"/>
            <a:ext cx="2895600" cy="9249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Фотовыставка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«Я</a:t>
            </a:r>
            <a:r>
              <a:rPr lang="en-US" b="1" dirty="0" smtClean="0">
                <a:solidFill>
                  <a:srgbClr val="002060"/>
                </a:solidFill>
              </a:rPr>
              <a:t>#</a:t>
            </a:r>
            <a:r>
              <a:rPr lang="ru-RU" b="1" dirty="0" smtClean="0">
                <a:solidFill>
                  <a:srgbClr val="002060"/>
                </a:solidFill>
              </a:rPr>
              <a:t>МЫ-река»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7"/>
          <a:stretch/>
        </p:blipFill>
        <p:spPr>
          <a:xfrm>
            <a:off x="9385734" y="3743422"/>
            <a:ext cx="2128091" cy="26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07" y="4276902"/>
            <a:ext cx="3191109" cy="23291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701" y="4273502"/>
            <a:ext cx="2958776" cy="23325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71" y="4264068"/>
            <a:ext cx="2956282" cy="23420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32" y="1751683"/>
            <a:ext cx="2834980" cy="19694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71" y="1866901"/>
            <a:ext cx="2126752" cy="18542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25" y="1230982"/>
            <a:ext cx="4326375" cy="27556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5824" y="576948"/>
            <a:ext cx="9512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                      Встреча </a:t>
            </a:r>
            <a:r>
              <a:rPr lang="ru-RU" b="1" dirty="0">
                <a:solidFill>
                  <a:srgbClr val="002060"/>
                </a:solidFill>
              </a:rPr>
              <a:t>с интересными людьми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  </a:t>
            </a:r>
            <a:r>
              <a:rPr lang="ru-RU" b="1" dirty="0">
                <a:solidFill>
                  <a:srgbClr val="002060"/>
                </a:solidFill>
              </a:rPr>
              <a:t>«Где работают волшебники</a:t>
            </a:r>
            <a:r>
              <a:rPr lang="en-US" b="1" dirty="0">
                <a:solidFill>
                  <a:srgbClr val="002060"/>
                </a:solidFill>
              </a:rPr>
              <a:t>?</a:t>
            </a:r>
            <a:r>
              <a:rPr lang="ru-RU" b="1" dirty="0">
                <a:solidFill>
                  <a:srgbClr val="002060"/>
                </a:solidFill>
              </a:rPr>
              <a:t>» (профессия – лаборант 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39" y="983856"/>
            <a:ext cx="3432106" cy="2513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66" y="963392"/>
            <a:ext cx="3245693" cy="25544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65" y="4442856"/>
            <a:ext cx="3080550" cy="21011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938" y="4442856"/>
            <a:ext cx="2695714" cy="210116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509656" y="1163481"/>
            <a:ext cx="2529963" cy="68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Экскурсия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в «Музей природы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541" y="2202337"/>
            <a:ext cx="2387600" cy="6707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Экскурсия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библиотеку №1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07390" y="3668006"/>
            <a:ext cx="4792133" cy="6434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Взаимодействие с ДОУ Вологодской области: г .Сокол и г. Великий Устюг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22" b="92675" l="6489" r="92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41" y="4471927"/>
            <a:ext cx="2245830" cy="2142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4782" y="545584"/>
            <a:ext cx="3077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Работа </a:t>
            </a:r>
            <a:r>
              <a:rPr lang="ru-RU" sz="2000" b="1" dirty="0">
                <a:solidFill>
                  <a:srgbClr val="C00000"/>
                </a:solidFill>
              </a:rPr>
              <a:t>с социумом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868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 </a:t>
            </a:r>
            <a:r>
              <a:rPr lang="ru-RU" sz="2000" b="1" dirty="0" smtClean="0"/>
              <a:t>               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Эффективность </a:t>
            </a:r>
            <a:r>
              <a:rPr lang="ru-RU" sz="2000" b="1" dirty="0">
                <a:solidFill>
                  <a:srgbClr val="C00000"/>
                </a:solidFill>
              </a:rPr>
              <a:t>и результативность проекта: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 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- привлечение внимания населения к проблеме загрязнения воды;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- повышение уровня познавательной активности, любознательности, коммуникативных навыков;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- позитивная социализация дошкольников;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- раскрытие творческих способностей детей и родителей;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- формирование умения ставить цель и находить способ ее достижения.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      К окончанию проекта дети усвоили, что "болезнь" каждой малой реки ведёт к "болезни" мирового океана, т. е. всей воды на планете. Сохранение водных ресурсов планеты зависит от нас в целом и от каждого человека по отдельности.</a:t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35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34" y="4649118"/>
            <a:ext cx="2547257" cy="200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11500" y="718942"/>
            <a:ext cx="6350000" cy="8095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СОДЕРЖАНИЕ ЕСТЕСТВЕННОНАУЧНОЙ ГРАМОТНОСТИ В ДОУ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38300" y="1663700"/>
            <a:ext cx="3098800" cy="1079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Формирование научной картины мира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38300" y="2984500"/>
            <a:ext cx="3098800" cy="2895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Развитие исследовательской активности, направленной на изучение объектов живой и неживой природы, взаимосвязей между ними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32700" y="1657350"/>
            <a:ext cx="3136900" cy="10858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Экологическое воспитание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32700" y="2984500"/>
            <a:ext cx="3136900" cy="2895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Приобретение практических умений, навыков в области охраны природы и природопользования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8" t="44057" r="30833" b="5571"/>
          <a:stretch/>
        </p:blipFill>
        <p:spPr>
          <a:xfrm>
            <a:off x="4914900" y="2222500"/>
            <a:ext cx="25146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06732" y="812482"/>
            <a:ext cx="1085523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           </a:t>
            </a:r>
            <a:r>
              <a:rPr lang="ru-RU" b="1" u="sng" dirty="0" smtClean="0">
                <a:solidFill>
                  <a:srgbClr val="C00000"/>
                </a:solidFill>
              </a:rPr>
              <a:t>Педагогический </a:t>
            </a:r>
            <a:r>
              <a:rPr lang="ru-RU" b="1" u="sng" dirty="0">
                <a:solidFill>
                  <a:srgbClr val="C00000"/>
                </a:solidFill>
              </a:rPr>
              <a:t>проект «Почему болеют реки</a:t>
            </a:r>
            <a:r>
              <a:rPr lang="en-US" b="1" u="sng" dirty="0">
                <a:solidFill>
                  <a:srgbClr val="C00000"/>
                </a:solidFill>
              </a:rPr>
              <a:t>?</a:t>
            </a:r>
            <a:r>
              <a:rPr lang="ru-RU" b="1" u="sng" dirty="0">
                <a:solidFill>
                  <a:srgbClr val="C00000"/>
                </a:solidFill>
              </a:rPr>
              <a:t>»</a:t>
            </a:r>
            <a:br>
              <a:rPr lang="ru-RU" b="1" u="sng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Цель проекта</a:t>
            </a:r>
            <a:r>
              <a:rPr lang="ru-RU" b="1" dirty="0">
                <a:solidFill>
                  <a:srgbClr val="002060"/>
                </a:solidFill>
              </a:rPr>
              <a:t>: Обогащение детей знаниями о водных ресурсах города Череповца и Вологодской области, их значимости для человека и страны в целом через развитие у дошкольников интереса к познавательно-исследовательской деятельности в области экологии.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Задачи проекта: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u="sng" dirty="0">
                <a:solidFill>
                  <a:srgbClr val="C00000"/>
                </a:solidFill>
              </a:rPr>
              <a:t>Образовательные</a:t>
            </a:r>
            <a:r>
              <a:rPr lang="ru-RU" b="1" u="sng" dirty="0">
                <a:solidFill>
                  <a:srgbClr val="002060"/>
                </a:solidFill>
              </a:rPr>
              <a:t>: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-  Обогащать воспитанников знаниями о водоемах Вологодской области, города Череповца, целостности гидросистемы, ее потребностях, отличительных особенностях, экологических проблемах.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- Формировать основы экологической культуры дошкольников: экологических представлений, знаний о ценностях природы;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- Продолжать формировать связную речь детей, умение вступать в речевое взаимодействие со сверстниками, воспитателями, родителями.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u="sng" dirty="0">
                <a:solidFill>
                  <a:srgbClr val="C00000"/>
                </a:solidFill>
              </a:rPr>
              <a:t>Развивающие: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- Развивать познавательно – поисковую деятельность воспитанников, способность к наблюдениям и моделированию;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- Развивать умение ориентироваться в географической карте, называть реки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u="sng" dirty="0">
                <a:solidFill>
                  <a:srgbClr val="C00000"/>
                </a:solidFill>
              </a:rPr>
              <a:t>Воспитательные: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- Воспитывать чувство своей значимости для родного края, эмоционально-ценностное ощущение себя, как гражданина России.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588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2031998" y="1151265"/>
            <a:ext cx="7840133" cy="154093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Планетарный масштаб проблемы загрязнения воды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2032000" y="2799509"/>
            <a:ext cx="7840133" cy="1591733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2025 год  - начало федерального проекта по оздоровлению крупных рек России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031999" y="4605867"/>
            <a:ext cx="7840133" cy="165946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Понимание педагогами и родителями важности проблемы загрязнения рек для повышения экологического сознания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6" name="Picture 4" descr="http://i.mycdn.me/i?r=AzEPZsRbOZEKgBhR0XGMT1Rk8y8-5pboaq33UE6ybinnR6aKTM5SRkZCeTgDn6uOy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6" b="99840" l="40181" r="54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17" t="78983" r="43675"/>
          <a:stretch/>
        </p:blipFill>
        <p:spPr bwMode="auto">
          <a:xfrm>
            <a:off x="10453675" y="4229964"/>
            <a:ext cx="879088" cy="75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86" b="76763" l="9707" r="89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099" y="1741890"/>
            <a:ext cx="4550241" cy="320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2857" y="3595172"/>
            <a:ext cx="640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60320" y="872609"/>
            <a:ext cx="7602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                                           Актуальность </a:t>
            </a:r>
            <a:r>
              <a:rPr lang="ru-RU" sz="2400" b="1" dirty="0">
                <a:solidFill>
                  <a:srgbClr val="C00000"/>
                </a:solidFill>
              </a:rPr>
              <a:t>проекта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84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Участники:</a:t>
            </a:r>
            <a:r>
              <a:rPr lang="ru-RU" b="1" dirty="0">
                <a:solidFill>
                  <a:srgbClr val="002060"/>
                </a:solidFill>
              </a:rPr>
              <a:t> воспитатели, дети старшей и подготовительной групп, родители.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Сроки реализации: </a:t>
            </a:r>
            <a:r>
              <a:rPr lang="ru-RU" b="1" dirty="0">
                <a:solidFill>
                  <a:srgbClr val="002060"/>
                </a:solidFill>
              </a:rPr>
              <a:t>Краткосрочный (март, 2023 год (1 месяц)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Тип проекта: </a:t>
            </a:r>
            <a:r>
              <a:rPr lang="ru-RU" b="1" dirty="0">
                <a:solidFill>
                  <a:srgbClr val="002060"/>
                </a:solidFill>
              </a:rPr>
              <a:t>Педагогический, информационно-познавательный.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Этапы работы над проектом: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1) Подготовительный этап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1. Определение темы проекта.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2. Составление плана реализации проекта.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Знакомство с географической картой (определение местоположения города Череповца), с водными ресурсами Череповца и Вологодской области.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Создание мини-музея.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Подбор по теме иллюстраций, стихотворений, просмотр видео и мультфильмов.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Проведение встреч с интересными людьми.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Продуктивная, конструктивная деятельность.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Представление и обсуждение, выбор идеи продукта проекта.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Работа по реализации замысла, оформление продукта проекта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Презентация проекта.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2)  Основной этап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Сбор информации, литературы, дополнительного материала.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Работа по плану с детьми и родителями.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3) Завершающий этап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•	Презентация проекта и продукта проекта.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154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76548" y="812482"/>
            <a:ext cx="101404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                                                  Практическая </a:t>
            </a:r>
            <a:r>
              <a:rPr lang="ru-RU" sz="2000" b="1" dirty="0">
                <a:solidFill>
                  <a:srgbClr val="C00000"/>
                </a:solidFill>
              </a:rPr>
              <a:t>значимость: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      </a:t>
            </a:r>
            <a:r>
              <a:rPr lang="ru-RU" sz="2000" b="1" dirty="0">
                <a:solidFill>
                  <a:srgbClr val="002060"/>
                </a:solidFill>
              </a:rPr>
              <a:t>В ходе реализации проекта у дошкольников формируются умения исследовательского характера, отношение к рекам как к объекту и сфере собственной практической деятельности; происходит формирование экологического мышления, необходимого для установления гармоничных отношений с природой, со всем живым как главной ценностью на Земле.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</a:t>
            </a:r>
            <a:r>
              <a:rPr lang="ru-RU" sz="2000" b="1" dirty="0">
                <a:solidFill>
                  <a:srgbClr val="C00000"/>
                </a:solidFill>
              </a:rPr>
              <a:t>Условия реализации, используемые ресурсы:  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• Организационные: деятельность участников проекта регулируется в соответствии с основной общеобразовательной программой дошкольного образования МАОУ, годовым планом и планом реализации проекта.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• Информационные: научно – методическая литература, художественная литература; </a:t>
            </a:r>
            <a:r>
              <a:rPr lang="ru-RU" sz="2000" b="1" dirty="0" err="1">
                <a:solidFill>
                  <a:srgbClr val="002060"/>
                </a:solidFill>
              </a:rPr>
              <a:t>интернет-ресурсы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</a:t>
            </a:r>
            <a:r>
              <a:rPr lang="ru-RU" sz="2000" b="1" dirty="0">
                <a:solidFill>
                  <a:srgbClr val="C00000"/>
                </a:solidFill>
              </a:rPr>
              <a:t>Продукт проекта: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создание дидактического пособия «Голубое богатство Вологодчины»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727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90465" y="688479"/>
            <a:ext cx="2214032" cy="10542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Игровые технологии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26683" y="703496"/>
            <a:ext cx="1811867" cy="1099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 «Ситуация»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73599" y="688479"/>
            <a:ext cx="1716184" cy="1114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Система экскурсий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10531" y="5604933"/>
            <a:ext cx="2912533" cy="9609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 обучению взаимодействию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01779" y="688479"/>
            <a:ext cx="1930402" cy="11315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 проблемного диалога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14371" y="4220633"/>
            <a:ext cx="3437263" cy="23452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Технологии социализации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(«Развивающее общение», «Включение родителей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образовательный процесс»)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51546" y="3809744"/>
            <a:ext cx="2080627" cy="1473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 «Социальные акции»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197047" y="3860544"/>
            <a:ext cx="2167466" cy="142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STEM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05000" y="5600698"/>
            <a:ext cx="2641601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 «Говорящие стены»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197046" y="2158999"/>
            <a:ext cx="2167466" cy="11165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 «Кубик </a:t>
            </a:r>
            <a:r>
              <a:rPr lang="ru-RU" b="1" dirty="0" err="1" smtClean="0">
                <a:solidFill>
                  <a:srgbClr val="002060"/>
                </a:solidFill>
              </a:rPr>
              <a:t>Блума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05000" y="2236424"/>
            <a:ext cx="2214031" cy="10391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Технология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«Трех 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46601" y="2159000"/>
            <a:ext cx="4089399" cy="16679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ТЕХНОЛОГИИ, ПРИМЕНЯЕМЫЕ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ПРОЕКТЕ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31" name="Прямая со стрелкой 30"/>
          <p:cNvCxnSpPr>
            <a:endCxn id="19" idx="2"/>
          </p:cNvCxnSpPr>
          <p:nvPr/>
        </p:nvCxnSpPr>
        <p:spPr>
          <a:xfrm flipH="1" flipV="1">
            <a:off x="5531691" y="1803143"/>
            <a:ext cx="153014" cy="355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7557571" y="1820075"/>
            <a:ext cx="220337" cy="3389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8636000" y="1820075"/>
            <a:ext cx="890683" cy="3389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4119033" y="1820075"/>
            <a:ext cx="427568" cy="3389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28" idx="3"/>
          </p:cNvCxnSpPr>
          <p:nvPr/>
        </p:nvCxnSpPr>
        <p:spPr>
          <a:xfrm flipH="1">
            <a:off x="4119031" y="2756002"/>
            <a:ext cx="42757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636000" y="2756003"/>
            <a:ext cx="56104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4032173" y="3826933"/>
            <a:ext cx="514428" cy="2493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8636000" y="3826933"/>
            <a:ext cx="561046" cy="2493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4289387" y="3826933"/>
            <a:ext cx="384212" cy="17737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8339769" y="3860544"/>
            <a:ext cx="576754" cy="1744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0" idx="2"/>
          </p:cNvCxnSpPr>
          <p:nvPr/>
        </p:nvCxnSpPr>
        <p:spPr>
          <a:xfrm flipH="1">
            <a:off x="6591300" y="3826933"/>
            <a:ext cx="1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5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614960" y="450220"/>
            <a:ext cx="2911490" cy="1067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C00000"/>
                </a:solidFill>
              </a:rPr>
              <a:t>Работа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с детьми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/>
          <a:stretch/>
        </p:blipFill>
        <p:spPr>
          <a:xfrm>
            <a:off x="1687448" y="1047761"/>
            <a:ext cx="3126233" cy="21270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02" y="2439012"/>
            <a:ext cx="3708403" cy="30988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687448" y="638633"/>
            <a:ext cx="6753340" cy="3087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ООД  «22 марта – всемирный день водных  ресурсов»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67002" y="5706614"/>
            <a:ext cx="3708403" cy="9313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Эвристическая беседа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«Что будет, если реки исчезнут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6"/>
          <a:stretch/>
        </p:blipFill>
        <p:spPr>
          <a:xfrm>
            <a:off x="5405641" y="1041218"/>
            <a:ext cx="2054872" cy="214734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067003" y="1403519"/>
            <a:ext cx="3618628" cy="8128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ООД «Путешествие капельки»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7"/>
          <a:stretch/>
        </p:blipFill>
        <p:spPr>
          <a:xfrm>
            <a:off x="1687448" y="3363208"/>
            <a:ext cx="2498962" cy="26686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3"/>
          <a:stretch/>
        </p:blipFill>
        <p:spPr>
          <a:xfrm>
            <a:off x="4785773" y="3363208"/>
            <a:ext cx="2598444" cy="2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</TotalTime>
  <Words>926</Words>
  <Application>Microsoft Office PowerPoint</Application>
  <PresentationFormat>Произвольный</PresentationFormat>
  <Paragraphs>144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Akrobat Black</vt:lpstr>
      <vt:lpstr>Arial</vt:lpstr>
      <vt:lpstr>Akrobat</vt:lpstr>
      <vt:lpstr>Calibri</vt:lpstr>
      <vt:lpstr>Calibri Light</vt:lpstr>
      <vt:lpstr>Тема Office</vt:lpstr>
      <vt:lpstr>Формирование основ естественнонаучной грамотности у старших дошкольников через проектную деятельность экологической направленности</vt:lpstr>
      <vt:lpstr>Естественнонаучная грамотность – это способность человека занимать активную гражданскую позицию по вопросам, связанными с естественными науками, и его готовность интересоваться естественнонаучными идеями.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1111</cp:lastModifiedBy>
  <cp:revision>79</cp:revision>
  <dcterms:created xsi:type="dcterms:W3CDTF">2023-04-07T08:06:44Z</dcterms:created>
  <dcterms:modified xsi:type="dcterms:W3CDTF">2023-11-06T19:49:52Z</dcterms:modified>
</cp:coreProperties>
</file>